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7A1F-B811-477C-9989-A280628ACE1C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1CDA-43B2-4270-A1F7-AD426F2DD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4088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86E150C-729D-46AA-BFE5-8BDFC158DCB6}" type="slidenum">
              <a:rPr kumimoji="0" lang="en-US" altLang="en-US" sz="1300">
                <a:latin typeface="Times New Roman" pitchFamily="18" charset="0"/>
              </a:rPr>
              <a:pPr/>
              <a:t>1</a:t>
            </a:fld>
            <a:endParaRPr kumimoji="0" lang="en-US" altLang="en-US" sz="13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/>
          </a:p>
        </p:txBody>
      </p:sp>
      <p:sp>
        <p:nvSpPr>
          <p:cNvPr id="129029" name="Header Placeholder 1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5675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kumimoji="0" lang="en-US" altLang="en-US" sz="130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09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2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5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2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8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5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3810000" y="846962"/>
            <a:ext cx="4715435" cy="525401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algn="ctr" eaLnBrk="1" hangingPunct="1"/>
            <a:r>
              <a:rPr lang="fr-FR" altLang="en-US" sz="1400" b="1" dirty="0"/>
              <a:t> PART NUMBER:</a:t>
            </a:r>
            <a:r>
              <a:rPr lang="fr-FR" altLang="en-US" sz="1400" dirty="0"/>
              <a:t>   </a:t>
            </a:r>
            <a:r>
              <a:rPr lang="fr-FR" altLang="en-US" sz="1400" dirty="0" smtClean="0"/>
              <a:t>HC138DIE2S</a:t>
            </a:r>
            <a:r>
              <a:rPr lang="fr-FR" altLang="en-US" sz="1400" dirty="0"/>
              <a:t>, </a:t>
            </a:r>
            <a:r>
              <a:rPr lang="fr-FR" altLang="en-US" sz="1400" dirty="0" smtClean="0"/>
              <a:t>HC138DIE2HR</a:t>
            </a:r>
            <a:endParaRPr lang="fr-FR" altLang="en-US" sz="1400" b="1" dirty="0"/>
          </a:p>
          <a:p>
            <a:pPr algn="ctr"/>
            <a:r>
              <a:rPr lang="fr-FR" altLang="en-US" sz="1400" b="1" dirty="0"/>
              <a:t>DIE REFERENCE: </a:t>
            </a:r>
            <a:r>
              <a:rPr lang="fr-FR" altLang="en-US" sz="1400" dirty="0"/>
              <a:t> </a:t>
            </a:r>
            <a:r>
              <a:rPr lang="fr-FR" altLang="en-US" sz="1400" dirty="0" smtClean="0"/>
              <a:t>R138 - 3</a:t>
            </a:r>
            <a:endParaRPr lang="en-US" altLang="en-US" sz="1400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0411292"/>
              </p:ext>
            </p:extLst>
          </p:nvPr>
        </p:nvGraphicFramePr>
        <p:xfrm>
          <a:off x="5906929" y="1989211"/>
          <a:ext cx="3840914" cy="256032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918180"/>
                <a:gridCol w="1922734"/>
              </a:tblGrid>
              <a:tr h="42086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Technological and mechanical characteristics of chip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Substrate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Wafer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fab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Singapour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Die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61mils²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Thickness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±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Al(98.5%)/Si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1%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/CU(0.5%)</a:t>
                      </a:r>
                    </a:p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en-US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µm ± 0.2 µm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Bare 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62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passivation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P. </a:t>
                      </a:r>
                      <a:r>
                        <a:rPr lang="en-US" altLang="en-US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Vapox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8000 ± 1600 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Å</a:t>
                      </a:r>
                    </a:p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Nitride 6000 ± 1200 Å</a:t>
                      </a:r>
                      <a:endParaRPr lang="en-US" altLang="en-US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Scribing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it-IT" sz="11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Saw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Back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side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contact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VDD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5753562" y="4657726"/>
            <a:ext cx="4156710" cy="1360805"/>
            <a:chOff x="1533" y="8808"/>
            <a:chExt cx="6546" cy="2143"/>
          </a:xfrm>
        </p:grpSpPr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1533" y="8808"/>
              <a:ext cx="6546" cy="2143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r>
                <a:rPr lang="en-US" sz="1100" b="1" u="sng" dirty="0">
                  <a:latin typeface="Times New Roman"/>
                  <a:ea typeface="Times New Roman"/>
                </a:rPr>
                <a:t>Die orientation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The die corner highlighted in red in the die layout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drawing above is positioned in the waffle pack as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indicated in the schematics beside.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 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fr-FR" sz="1100" b="1" u="sng" dirty="0" err="1">
                  <a:latin typeface="Times New Roman"/>
                  <a:ea typeface="Times New Roman"/>
                </a:rPr>
                <a:t>Waffle</a:t>
              </a:r>
              <a:r>
                <a:rPr lang="fr-FR" sz="1100" b="1" u="sng" dirty="0">
                  <a:latin typeface="Times New Roman"/>
                  <a:ea typeface="Times New Roman"/>
                </a:rPr>
                <a:t> pack 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 err="1">
                  <a:latin typeface="Times New Roman"/>
                  <a:ea typeface="Times New Roman"/>
                </a:rPr>
                <a:t>Entegris</a:t>
              </a:r>
              <a:r>
                <a:rPr lang="en-US" sz="1100" dirty="0">
                  <a:latin typeface="Times New Roman"/>
                  <a:ea typeface="Times New Roman"/>
                </a:rPr>
                <a:t> </a:t>
              </a:r>
              <a:r>
                <a:rPr lang="en-US" sz="1100" dirty="0" smtClean="0">
                  <a:latin typeface="Times New Roman"/>
                  <a:ea typeface="Times New Roman"/>
                </a:rPr>
                <a:t>H20-080-24-62C02</a:t>
              </a:r>
              <a:endParaRPr lang="fr-FR" sz="1100" dirty="0">
                <a:latin typeface="Times New Roman"/>
                <a:ea typeface="Times New Roman"/>
              </a:endParaRPr>
            </a:p>
          </p:txBody>
        </p:sp>
        <p:grpSp>
          <p:nvGrpSpPr>
            <p:cNvPr id="22" name="Group 21"/>
            <p:cNvGrpSpPr>
              <a:grpSpLocks/>
            </p:cNvGrpSpPr>
            <p:nvPr/>
          </p:nvGrpSpPr>
          <p:grpSpPr bwMode="auto">
            <a:xfrm>
              <a:off x="6152" y="8959"/>
              <a:ext cx="1741" cy="1841"/>
              <a:chOff x="255" y="365"/>
              <a:chExt cx="2115547" cy="2052483"/>
            </a:xfrm>
          </p:grpSpPr>
          <p:sp>
            <p:nvSpPr>
              <p:cNvPr id="23" name="Snip Single Corner Rectangle 408"/>
              <p:cNvSpPr>
                <a:spLocks/>
              </p:cNvSpPr>
              <p:nvPr/>
            </p:nvSpPr>
            <p:spPr bwMode="auto">
              <a:xfrm rot="16200000">
                <a:off x="31787" y="-31167"/>
                <a:ext cx="2052483" cy="2115547"/>
              </a:xfrm>
              <a:custGeom>
                <a:avLst/>
                <a:gdLst>
                  <a:gd name="T0" fmla="*/ 0 w 2052483"/>
                  <a:gd name="T1" fmla="*/ 0 h 2115421"/>
                  <a:gd name="T2" fmla="*/ 1710396 w 2052483"/>
                  <a:gd name="T3" fmla="*/ 0 h 2115421"/>
                  <a:gd name="T4" fmla="*/ 2052483 w 2052483"/>
                  <a:gd name="T5" fmla="*/ 342087 h 2115421"/>
                  <a:gd name="T6" fmla="*/ 2052483 w 2052483"/>
                  <a:gd name="T7" fmla="*/ 2115421 h 2115421"/>
                  <a:gd name="T8" fmla="*/ 0 w 2052483"/>
                  <a:gd name="T9" fmla="*/ 2115421 h 2115421"/>
                  <a:gd name="T10" fmla="*/ 0 w 2052483"/>
                  <a:gd name="T11" fmla="*/ 0 h 21154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52483" h="2115421">
                    <a:moveTo>
                      <a:pt x="0" y="0"/>
                    </a:moveTo>
                    <a:lnTo>
                      <a:pt x="1710396" y="0"/>
                    </a:lnTo>
                    <a:lnTo>
                      <a:pt x="2052483" y="342087"/>
                    </a:lnTo>
                    <a:lnTo>
                      <a:pt x="2052483" y="2115421"/>
                    </a:lnTo>
                    <a:lnTo>
                      <a:pt x="0" y="21154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/>
              </a:solidFill>
              <a:ln w="25400" cap="flat" cmpd="sng" algn="ctr">
                <a:solidFill>
                  <a:srgbClr val="385D8A"/>
                </a:solidFill>
                <a:prstDash val="solid"/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4" name="Rectangle 23"/>
              <p:cNvSpPr>
                <a:spLocks noChangeArrowheads="1"/>
              </p:cNvSpPr>
              <p:nvPr/>
            </p:nvSpPr>
            <p:spPr bwMode="auto">
              <a:xfrm>
                <a:off x="307915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5" name="Rectangle 24"/>
              <p:cNvSpPr>
                <a:spLocks noChangeArrowheads="1"/>
              </p:cNvSpPr>
              <p:nvPr/>
            </p:nvSpPr>
            <p:spPr bwMode="auto">
              <a:xfrm>
                <a:off x="1190417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auto">
              <a:xfrm>
                <a:off x="307915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>
                <a:off x="1190417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8" name="Right Triangle 27"/>
              <p:cNvSpPr>
                <a:spLocks noChangeArrowheads="1"/>
              </p:cNvSpPr>
              <p:nvPr/>
            </p:nvSpPr>
            <p:spPr bwMode="auto">
              <a:xfrm rot="5400000">
                <a:off x="307915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9" name="Right Triangle 28"/>
              <p:cNvSpPr>
                <a:spLocks noChangeArrowheads="1"/>
              </p:cNvSpPr>
              <p:nvPr/>
            </p:nvSpPr>
            <p:spPr bwMode="auto">
              <a:xfrm rot="5400000">
                <a:off x="1190417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0" name="Right Triangle 29"/>
              <p:cNvSpPr>
                <a:spLocks noChangeArrowheads="1"/>
              </p:cNvSpPr>
              <p:nvPr/>
            </p:nvSpPr>
            <p:spPr bwMode="auto">
              <a:xfrm rot="5400000">
                <a:off x="307915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1" name="Right Triangle 30"/>
              <p:cNvSpPr>
                <a:spLocks noChangeArrowheads="1"/>
              </p:cNvSpPr>
              <p:nvPr/>
            </p:nvSpPr>
            <p:spPr bwMode="auto">
              <a:xfrm rot="5400000">
                <a:off x="1190417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</p:grpSp>
      </p:grpSp>
      <p:sp>
        <p:nvSpPr>
          <p:cNvPr id="34" name="TextBox 33"/>
          <p:cNvSpPr txBox="1"/>
          <p:nvPr/>
        </p:nvSpPr>
        <p:spPr>
          <a:xfrm>
            <a:off x="4569287" y="5265530"/>
            <a:ext cx="1118399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Die Référence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469900" y="5969000"/>
            <a:ext cx="4859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Pad </a:t>
            </a:r>
            <a:r>
              <a:rPr lang="fr-FR" dirty="0" err="1" smtClean="0"/>
              <a:t>numbers</a:t>
            </a:r>
            <a:r>
              <a:rPr lang="fr-FR" dirty="0" smtClean="0"/>
              <a:t> are </a:t>
            </a:r>
            <a:r>
              <a:rPr lang="fr-FR" dirty="0" err="1" smtClean="0"/>
              <a:t>those</a:t>
            </a:r>
            <a:r>
              <a:rPr lang="fr-FR" dirty="0" smtClean="0"/>
              <a:t> of </a:t>
            </a:r>
            <a:r>
              <a:rPr lang="en-US" dirty="0"/>
              <a:t>FP, DIP and </a:t>
            </a:r>
            <a:r>
              <a:rPr lang="en-US" dirty="0" smtClean="0"/>
              <a:t>SO package</a:t>
            </a:r>
            <a:endParaRPr lang="en-US" dirty="0"/>
          </a:p>
        </p:txBody>
      </p:sp>
      <p:sp>
        <p:nvSpPr>
          <p:cNvPr id="154" name="Text Box 48"/>
          <p:cNvSpPr txBox="1">
            <a:spLocks noChangeArrowheads="1"/>
          </p:cNvSpPr>
          <p:nvPr/>
        </p:nvSpPr>
        <p:spPr bwMode="auto">
          <a:xfrm>
            <a:off x="2450774" y="1535582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</a:t>
            </a:r>
            <a:endParaRPr lang="en-US" altLang="en-US"/>
          </a:p>
        </p:txBody>
      </p:sp>
      <p:sp>
        <p:nvSpPr>
          <p:cNvPr id="155" name="Text Box 49"/>
          <p:cNvSpPr txBox="1">
            <a:spLocks noChangeArrowheads="1"/>
          </p:cNvSpPr>
          <p:nvPr/>
        </p:nvSpPr>
        <p:spPr bwMode="auto">
          <a:xfrm>
            <a:off x="4514524" y="2600794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14</a:t>
            </a:r>
            <a:endParaRPr lang="en-US" altLang="en-US"/>
          </a:p>
        </p:txBody>
      </p:sp>
      <p:sp>
        <p:nvSpPr>
          <p:cNvPr id="156" name="Text Box 50"/>
          <p:cNvSpPr txBox="1">
            <a:spLocks noChangeArrowheads="1"/>
          </p:cNvSpPr>
          <p:nvPr/>
        </p:nvSpPr>
        <p:spPr bwMode="auto">
          <a:xfrm>
            <a:off x="4511349" y="3007194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13</a:t>
            </a:r>
            <a:endParaRPr lang="en-US" altLang="en-US"/>
          </a:p>
        </p:txBody>
      </p:sp>
      <p:sp>
        <p:nvSpPr>
          <p:cNvPr id="157" name="Text Box 51"/>
          <p:cNvSpPr txBox="1">
            <a:spLocks noChangeArrowheads="1"/>
          </p:cNvSpPr>
          <p:nvPr/>
        </p:nvSpPr>
        <p:spPr bwMode="auto">
          <a:xfrm>
            <a:off x="4514524" y="3354857"/>
            <a:ext cx="34607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12</a:t>
            </a:r>
            <a:endParaRPr lang="en-US" altLang="en-US"/>
          </a:p>
        </p:txBody>
      </p:sp>
      <p:sp>
        <p:nvSpPr>
          <p:cNvPr id="158" name="Text Box 52"/>
          <p:cNvSpPr txBox="1">
            <a:spLocks noChangeArrowheads="1"/>
          </p:cNvSpPr>
          <p:nvPr/>
        </p:nvSpPr>
        <p:spPr bwMode="auto">
          <a:xfrm>
            <a:off x="4524049" y="3980332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11</a:t>
            </a:r>
            <a:endParaRPr lang="en-US" altLang="en-US"/>
          </a:p>
        </p:txBody>
      </p:sp>
      <p:sp>
        <p:nvSpPr>
          <p:cNvPr id="159" name="Text Box 53"/>
          <p:cNvSpPr txBox="1">
            <a:spLocks noChangeArrowheads="1"/>
          </p:cNvSpPr>
          <p:nvPr/>
        </p:nvSpPr>
        <p:spPr bwMode="auto">
          <a:xfrm>
            <a:off x="4060499" y="5101107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10</a:t>
            </a:r>
            <a:endParaRPr lang="en-US" altLang="en-US"/>
          </a:p>
        </p:txBody>
      </p:sp>
      <p:sp>
        <p:nvSpPr>
          <p:cNvPr id="160" name="Text Box 54"/>
          <p:cNvSpPr txBox="1">
            <a:spLocks noChangeArrowheads="1"/>
          </p:cNvSpPr>
          <p:nvPr/>
        </p:nvSpPr>
        <p:spPr bwMode="auto">
          <a:xfrm>
            <a:off x="3711249" y="5107457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9</a:t>
            </a:r>
            <a:endParaRPr lang="en-US" altLang="en-US"/>
          </a:p>
        </p:txBody>
      </p:sp>
      <p:sp>
        <p:nvSpPr>
          <p:cNvPr id="161" name="Text Box 55"/>
          <p:cNvSpPr txBox="1">
            <a:spLocks noChangeArrowheads="1"/>
          </p:cNvSpPr>
          <p:nvPr/>
        </p:nvSpPr>
        <p:spPr bwMode="auto">
          <a:xfrm>
            <a:off x="2838124" y="5096344"/>
            <a:ext cx="436562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8</a:t>
            </a:r>
          </a:p>
          <a:p>
            <a:pPr eaLnBrk="1" hangingPunct="1"/>
            <a:r>
              <a:rPr lang="fr-FR" altLang="en-US"/>
              <a:t>VSS</a:t>
            </a:r>
            <a:endParaRPr lang="en-US" altLang="en-US"/>
          </a:p>
        </p:txBody>
      </p:sp>
      <p:sp>
        <p:nvSpPr>
          <p:cNvPr id="162" name="Text Box 56"/>
          <p:cNvSpPr txBox="1">
            <a:spLocks noChangeArrowheads="1"/>
          </p:cNvSpPr>
          <p:nvPr/>
        </p:nvSpPr>
        <p:spPr bwMode="auto">
          <a:xfrm>
            <a:off x="2230111" y="5113807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7</a:t>
            </a:r>
            <a:endParaRPr lang="en-US" altLang="en-US"/>
          </a:p>
        </p:txBody>
      </p:sp>
      <p:sp>
        <p:nvSpPr>
          <p:cNvPr id="163" name="Text Box 57"/>
          <p:cNvSpPr txBox="1">
            <a:spLocks noChangeArrowheads="1"/>
          </p:cNvSpPr>
          <p:nvPr/>
        </p:nvSpPr>
        <p:spPr bwMode="auto">
          <a:xfrm>
            <a:off x="1487161" y="3896194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6</a:t>
            </a:r>
            <a:endParaRPr lang="en-US" altLang="en-US"/>
          </a:p>
        </p:txBody>
      </p:sp>
      <p:sp>
        <p:nvSpPr>
          <p:cNvPr id="164" name="Text Box 58"/>
          <p:cNvSpPr txBox="1">
            <a:spLocks noChangeArrowheads="1"/>
          </p:cNvSpPr>
          <p:nvPr/>
        </p:nvSpPr>
        <p:spPr bwMode="auto">
          <a:xfrm>
            <a:off x="1472874" y="3378669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5</a:t>
            </a:r>
            <a:endParaRPr lang="en-US" altLang="en-US"/>
          </a:p>
        </p:txBody>
      </p:sp>
      <p:sp>
        <p:nvSpPr>
          <p:cNvPr id="165" name="Text Box 59"/>
          <p:cNvSpPr txBox="1">
            <a:spLocks noChangeArrowheads="1"/>
          </p:cNvSpPr>
          <p:nvPr/>
        </p:nvSpPr>
        <p:spPr bwMode="auto">
          <a:xfrm>
            <a:off x="1476049" y="2873844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4</a:t>
            </a:r>
            <a:endParaRPr lang="en-US" altLang="en-US"/>
          </a:p>
        </p:txBody>
      </p:sp>
      <p:sp>
        <p:nvSpPr>
          <p:cNvPr id="166" name="Text Box 60"/>
          <p:cNvSpPr txBox="1">
            <a:spLocks noChangeArrowheads="1"/>
          </p:cNvSpPr>
          <p:nvPr/>
        </p:nvSpPr>
        <p:spPr bwMode="auto">
          <a:xfrm>
            <a:off x="1493511" y="2367432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3</a:t>
            </a:r>
            <a:endParaRPr lang="en-US" altLang="en-US"/>
          </a:p>
        </p:txBody>
      </p:sp>
      <p:sp>
        <p:nvSpPr>
          <p:cNvPr id="167" name="Text Box 61"/>
          <p:cNvSpPr txBox="1">
            <a:spLocks noChangeArrowheads="1"/>
          </p:cNvSpPr>
          <p:nvPr/>
        </p:nvSpPr>
        <p:spPr bwMode="auto">
          <a:xfrm>
            <a:off x="1942774" y="1537169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2</a:t>
            </a:r>
            <a:endParaRPr lang="en-US" altLang="en-US"/>
          </a:p>
        </p:txBody>
      </p:sp>
      <p:sp>
        <p:nvSpPr>
          <p:cNvPr id="168" name="Text Box 68"/>
          <p:cNvSpPr txBox="1">
            <a:spLocks noChangeArrowheads="1"/>
          </p:cNvSpPr>
          <p:nvPr/>
        </p:nvSpPr>
        <p:spPr bwMode="auto">
          <a:xfrm>
            <a:off x="2909561" y="1394294"/>
            <a:ext cx="452438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VCC</a:t>
            </a:r>
          </a:p>
          <a:p>
            <a:pPr eaLnBrk="1" hangingPunct="1"/>
            <a:r>
              <a:rPr lang="fr-FR" altLang="en-US"/>
              <a:t>16</a:t>
            </a:r>
            <a:endParaRPr lang="en-US" altLang="en-US"/>
          </a:p>
        </p:txBody>
      </p:sp>
      <p:sp>
        <p:nvSpPr>
          <p:cNvPr id="169" name="Text Box 70"/>
          <p:cNvSpPr txBox="1">
            <a:spLocks noChangeArrowheads="1"/>
          </p:cNvSpPr>
          <p:nvPr/>
        </p:nvSpPr>
        <p:spPr bwMode="auto">
          <a:xfrm>
            <a:off x="3938261" y="1535582"/>
            <a:ext cx="323850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15</a:t>
            </a:r>
            <a:endParaRPr lang="en-US" altLang="en-US"/>
          </a:p>
        </p:txBody>
      </p:sp>
      <p:pic>
        <p:nvPicPr>
          <p:cNvPr id="170" name="Picture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7511" y="1800694"/>
            <a:ext cx="2755900" cy="329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1" name="Right Triangle 170"/>
          <p:cNvSpPr/>
          <p:nvPr/>
        </p:nvSpPr>
        <p:spPr>
          <a:xfrm rot="5400000">
            <a:off x="1639141" y="1728910"/>
            <a:ext cx="248605" cy="226696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049" name="Oval 2048"/>
          <p:cNvSpPr/>
          <p:nvPr/>
        </p:nvSpPr>
        <p:spPr>
          <a:xfrm>
            <a:off x="2230111" y="4330700"/>
            <a:ext cx="509588" cy="3175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052" name="Straight Arrow Connector 2051"/>
          <p:cNvCxnSpPr>
            <a:stCxn id="34" idx="0"/>
          </p:cNvCxnSpPr>
          <p:nvPr/>
        </p:nvCxnSpPr>
        <p:spPr>
          <a:xfrm flipH="1" flipV="1">
            <a:off x="2701599" y="4497388"/>
            <a:ext cx="2426888" cy="76814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744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PPVER" val="ᅁᄼᄾ"/>
  <p:tag name="RANDOM" val="14"/>
  <p:tag name="CLINAME" val="ᅡᅢᄮᅠᅳᆁᆂᆀᅷᅱᆂᅳᅲ!ᅣᅼᅑᅺᅯᆁᆁᅷᅴᅷᅳᅲ"/>
  <p:tag name="DATETIME" val="ᅆᄽᅀᅂᄽᅀᄾᄿᅅᄮᄮᄿᅄᅈᅃᅂᅞᅛᄮᄶᅕᅛᅢᄹᅀᅈᄾᄷ!ᅇᄽᅃᄽᅀᄾᄿᅅᄮᄮᄿᅆᅈᄿᅃᅞᅛᄮᄶᅕᅛᅢᄹᅀᅈᄾᄷ"/>
  <p:tag name="DONEBY" val="ᅡᅢᅪᅏᅼᅲᆀᅳᄮᅣᅕᅣᅓᅜ!ᅡᅢᅪᅏᅼᅲᆀᅳᄮᅣᅕᅣᅓᅜ"/>
  <p:tag name="IPADDRESS" val="ᅠᅓᅜᅑᅥᅚᄾᄾᄿᅂ!ᅠᅓᅜᅑᅥᅚᄾᄾᄿᅂ"/>
  <p:tag name="CHECKSUM" val="ᅂᅃᅃᅆ!ᅂᅂᅅ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141</Words>
  <Application>Microsoft Office PowerPoint</Application>
  <PresentationFormat>Widescreen</PresentationFormat>
  <Paragraphs>53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STMicroelectronics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 UGUEN</dc:creator>
  <cp:lastModifiedBy>Philippe VAUGEOIS</cp:lastModifiedBy>
  <cp:revision>15</cp:revision>
  <dcterms:created xsi:type="dcterms:W3CDTF">2017-08-24T14:54:01Z</dcterms:created>
  <dcterms:modified xsi:type="dcterms:W3CDTF">2018-09-26T11:49:58Z</dcterms:modified>
</cp:coreProperties>
</file>