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9" r:id="rId2"/>
  </p:sldIdLst>
  <p:sldSz cx="12192000" cy="6858000"/>
  <p:notesSz cx="6858000" cy="9144000"/>
  <p:custDataLst>
    <p:tags r:id="rId4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6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10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ADD7A1F-B811-477C-9989-A280628ACE1C}" type="datetimeFigureOut">
              <a:rPr lang="en-US" smtClean="0"/>
              <a:t>11/7/2018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DD1CDA-43B2-4270-A1F7-AD426F2DDD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4812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4088">
              <a:defRPr kumimoji="1" sz="12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54088">
              <a:defRPr kumimoji="1" sz="12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954088">
              <a:defRPr kumimoji="1" sz="12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954088">
              <a:defRPr kumimoji="1" sz="12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54088">
              <a:defRPr kumimoji="1" sz="12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86E150C-729D-46AA-BFE5-8BDFC158DCB6}" type="slidenum">
              <a:rPr kumimoji="0" lang="en-US" altLang="en-US" sz="1300">
                <a:latin typeface="Times New Roman" pitchFamily="18" charset="0"/>
              </a:rPr>
              <a:pPr/>
              <a:t>1</a:t>
            </a:fld>
            <a:endParaRPr kumimoji="0" lang="en-US" altLang="en-US" sz="1300">
              <a:latin typeface="Times New Roman" pitchFamily="18" charset="0"/>
            </a:endParaRPr>
          </a:p>
        </p:txBody>
      </p:sp>
      <p:sp>
        <p:nvSpPr>
          <p:cNvPr id="1290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90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FR" altLang="en-US" smtClean="0"/>
          </a:p>
        </p:txBody>
      </p:sp>
      <p:sp>
        <p:nvSpPr>
          <p:cNvPr id="129029" name="Header Placeholder 1"/>
          <p:cNvSpPr>
            <a:spLocks noGrp="1"/>
          </p:cNvSpPr>
          <p:nvPr>
            <p:ph type="hdr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5675">
              <a:defRPr kumimoji="1" sz="12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55675">
              <a:defRPr kumimoji="1" sz="12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955675">
              <a:defRPr kumimoji="1" sz="12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955675">
              <a:defRPr kumimoji="1" sz="12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55675">
              <a:defRPr kumimoji="1" sz="12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9pPr>
          </a:lstStyle>
          <a:p>
            <a:endParaRPr kumimoji="0" lang="en-US" altLang="en-US" sz="1300" smtClean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90745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11/7/2018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84287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11/7/2018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62573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11/7/2018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26257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11/7/2018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89349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11/7/2018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51243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11/7/2018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81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11/7/2018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17433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11/7/2018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31809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11/7/2018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60201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11/7/2018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86897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11/7/2018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70738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3A13FA-D3FC-4F65-875C-3CB6D5F20E9D}" type="datetimeFigureOut">
              <a:rPr lang="en-US" smtClean="0"/>
              <a:t>11/7/2018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48577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3" name="Rectangle 3"/>
          <p:cNvSpPr>
            <a:spLocks noChangeArrowheads="1"/>
          </p:cNvSpPr>
          <p:nvPr/>
        </p:nvSpPr>
        <p:spPr bwMode="auto">
          <a:xfrm>
            <a:off x="3810000" y="846962"/>
            <a:ext cx="4715435" cy="525401"/>
          </a:xfrm>
          <a:prstGeom prst="rect">
            <a:avLst/>
          </a:prstGeom>
          <a:noFill/>
          <a:ln w="635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0000" tIns="46800" rIns="90000" bIns="46800" anchor="ctr">
            <a:spAutoFit/>
          </a:bodyPr>
          <a:lstStyle/>
          <a:p>
            <a:pPr algn="ctr"/>
            <a:r>
              <a:rPr lang="fr-FR" altLang="en-US" sz="1400" b="1" dirty="0"/>
              <a:t> PART </a:t>
            </a:r>
            <a:r>
              <a:rPr lang="fr-FR" altLang="en-US" sz="1400" b="1" dirty="0" smtClean="0"/>
              <a:t>NUMBER:</a:t>
            </a:r>
            <a:r>
              <a:rPr lang="en-AU" sz="1400" b="1" dirty="0" smtClean="0"/>
              <a:t>2N2222ADIE2HR </a:t>
            </a:r>
            <a:r>
              <a:rPr lang="en-AU" sz="1400" b="1" dirty="0"/>
              <a:t>- </a:t>
            </a:r>
            <a:r>
              <a:rPr lang="en-AU" sz="1400" b="1" dirty="0" smtClean="0"/>
              <a:t>2N2219ADIE2HR</a:t>
            </a:r>
            <a:r>
              <a:rPr lang="fr-FR" altLang="en-US" sz="1400" dirty="0" smtClean="0"/>
              <a:t>   </a:t>
            </a:r>
          </a:p>
          <a:p>
            <a:pPr algn="ctr"/>
            <a:r>
              <a:rPr lang="fr-FR" altLang="en-US" sz="1400" b="1" dirty="0" smtClean="0"/>
              <a:t>DIE </a:t>
            </a:r>
            <a:r>
              <a:rPr lang="fr-FR" altLang="en-US" sz="1400" b="1" dirty="0"/>
              <a:t>REFERENCE: </a:t>
            </a:r>
            <a:r>
              <a:rPr lang="en-AU" sz="1400" b="1" dirty="0"/>
              <a:t>0018S6C</a:t>
            </a:r>
            <a:endParaRPr lang="en-US" altLang="en-US" sz="1400" dirty="0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6167717" y="4597149"/>
            <a:ext cx="3840914" cy="693379"/>
          </a:xfrm>
          <a:prstGeom prst="rect">
            <a:avLst/>
          </a:prstGeom>
          <a:solidFill>
            <a:srgbClr val="FFFFFF"/>
          </a:solidFill>
          <a:ln w="12700" algn="ctr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ctr" anchorCtr="0" upright="1">
            <a:noAutofit/>
          </a:bodyPr>
          <a:lstStyle/>
          <a:p>
            <a:r>
              <a:rPr lang="en-US" sz="1100" b="1" u="sng" dirty="0">
                <a:latin typeface="Times New Roman"/>
                <a:ea typeface="Times New Roman"/>
              </a:rPr>
              <a:t>Die orientation</a:t>
            </a:r>
            <a:endParaRPr lang="fr-FR" sz="1600" dirty="0">
              <a:latin typeface="Times New Roman"/>
              <a:ea typeface="Times New Roman"/>
            </a:endParaRPr>
          </a:p>
          <a:p>
            <a:r>
              <a:rPr lang="en-AU" sz="1100" dirty="0"/>
              <a:t>No die orientation warranted</a:t>
            </a:r>
            <a:r>
              <a:rPr lang="en-US" sz="1100" dirty="0">
                <a:latin typeface="Times New Roman"/>
                <a:ea typeface="Times New Roman"/>
              </a:rPr>
              <a:t> </a:t>
            </a:r>
            <a:endParaRPr lang="fr-FR" sz="1600" dirty="0">
              <a:latin typeface="Times New Roman"/>
              <a:ea typeface="Times New Roman"/>
            </a:endParaRPr>
          </a:p>
          <a:p>
            <a:r>
              <a:rPr lang="fr-FR" sz="1100" b="1" u="sng" dirty="0" err="1">
                <a:latin typeface="Times New Roman"/>
                <a:ea typeface="Times New Roman"/>
              </a:rPr>
              <a:t>Waffle</a:t>
            </a:r>
            <a:r>
              <a:rPr lang="fr-FR" sz="1100" b="1" u="sng" dirty="0">
                <a:latin typeface="Times New Roman"/>
                <a:ea typeface="Times New Roman"/>
              </a:rPr>
              <a:t> pack </a:t>
            </a:r>
            <a:endParaRPr lang="fr-FR" sz="1100" b="1" u="sng" dirty="0" smtClean="0">
              <a:latin typeface="Times New Roman"/>
              <a:ea typeface="Times New Roman"/>
            </a:endParaRPr>
          </a:p>
          <a:p>
            <a:r>
              <a:rPr lang="en-AU" sz="1100" dirty="0" err="1"/>
              <a:t>Entegris</a:t>
            </a:r>
            <a:r>
              <a:rPr lang="en-AU" sz="1100" dirty="0"/>
              <a:t> : H20-021-12-62C02</a:t>
            </a:r>
            <a:endParaRPr lang="fr-FR" sz="1100" dirty="0">
              <a:latin typeface="Times New Roman"/>
              <a:ea typeface="Times New Roman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1073015" y="5599350"/>
            <a:ext cx="48598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dirty="0" smtClean="0"/>
              <a:t>Pad </a:t>
            </a:r>
            <a:r>
              <a:rPr lang="fr-FR" sz="1400" dirty="0" err="1" smtClean="0"/>
              <a:t>numbers</a:t>
            </a:r>
            <a:r>
              <a:rPr lang="fr-FR" sz="1400" dirty="0" smtClean="0"/>
              <a:t> are </a:t>
            </a:r>
            <a:r>
              <a:rPr lang="fr-FR" sz="1400" dirty="0" err="1" smtClean="0"/>
              <a:t>those</a:t>
            </a:r>
            <a:r>
              <a:rPr lang="fr-FR" sz="1400" dirty="0" smtClean="0"/>
              <a:t> of </a:t>
            </a:r>
            <a:r>
              <a:rPr lang="en-US" sz="1400" dirty="0" smtClean="0"/>
              <a:t>LCC3, LCC4, TO18 </a:t>
            </a:r>
            <a:r>
              <a:rPr lang="en-US" sz="1400" dirty="0"/>
              <a:t>and </a:t>
            </a:r>
            <a:r>
              <a:rPr lang="en-US" sz="1400" dirty="0" smtClean="0"/>
              <a:t>TO39 package</a:t>
            </a:r>
            <a:endParaRPr lang="en-US" sz="14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62768" y="1936692"/>
            <a:ext cx="2882701" cy="2923632"/>
          </a:xfrm>
          <a:prstGeom prst="rect">
            <a:avLst/>
          </a:prstGeom>
        </p:spPr>
      </p:pic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0252302"/>
              </p:ext>
            </p:extLst>
          </p:nvPr>
        </p:nvGraphicFramePr>
        <p:xfrm>
          <a:off x="6092653" y="2004625"/>
          <a:ext cx="5048250" cy="244462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524125"/>
                <a:gridCol w="2524125"/>
              </a:tblGrid>
              <a:tr h="338455">
                <a:tc gridSpan="2"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480"/>
                        </a:spcAft>
                      </a:pPr>
                      <a:r>
                        <a:rPr lang="en-AU" sz="1100" kern="1200" dirty="0">
                          <a:effectLst/>
                        </a:rPr>
                        <a:t>TECHNOLOGICAL AND MECHANICAL</a:t>
                      </a:r>
                      <a:endParaRPr lang="fr-FR" sz="1000" dirty="0">
                        <a:effectLst/>
                      </a:endParaRPr>
                    </a:p>
                    <a:p>
                      <a:pPr algn="ctr">
                        <a:spcBef>
                          <a:spcPts val="200"/>
                        </a:spcBef>
                        <a:spcAft>
                          <a:spcPts val="480"/>
                        </a:spcAft>
                      </a:pPr>
                      <a:r>
                        <a:rPr lang="en-AU" sz="1100" kern="1200" dirty="0">
                          <a:effectLst/>
                        </a:rPr>
                        <a:t> CHARACTERISTICS OF CHIP</a:t>
                      </a:r>
                      <a:endParaRPr lang="fr-FR" sz="1000" dirty="0">
                        <a:effectLst/>
                        <a:latin typeface="Helvetica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234950">
                <a:tc>
                  <a:txBody>
                    <a:bodyPr/>
                    <a:lstStyle/>
                    <a:p>
                      <a:pPr algn="l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AU" sz="1100">
                          <a:effectLst/>
                        </a:rPr>
                        <a:t>WAFER SIZE :</a:t>
                      </a:r>
                      <a:endParaRPr lang="fr-FR" sz="1000">
                        <a:effectLst/>
                        <a:latin typeface="Helvetica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AU" sz="1100">
                          <a:effectLst/>
                        </a:rPr>
                        <a:t>6"</a:t>
                      </a:r>
                      <a:endParaRPr lang="fr-FR" sz="1000">
                        <a:effectLst/>
                        <a:latin typeface="Helvetica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</a:tr>
              <a:tr h="98425">
                <a:tc>
                  <a:txBody>
                    <a:bodyPr/>
                    <a:lstStyle/>
                    <a:p>
                      <a:pPr algn="l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AU" sz="1100">
                          <a:effectLst/>
                        </a:rPr>
                        <a:t>DIE SIZE :</a:t>
                      </a:r>
                      <a:endParaRPr lang="fr-FR" sz="1000">
                        <a:effectLst/>
                        <a:latin typeface="Helvetica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AU" sz="1100">
                          <a:effectLst/>
                        </a:rPr>
                        <a:t>457 X 457 µm²</a:t>
                      </a:r>
                      <a:endParaRPr lang="fr-FR" sz="1000">
                        <a:effectLst/>
                        <a:latin typeface="Helvetica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</a:tr>
              <a:tr h="44450">
                <a:tc>
                  <a:txBody>
                    <a:bodyPr/>
                    <a:lstStyle/>
                    <a:p>
                      <a:pPr algn="l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AU" sz="1100">
                          <a:effectLst/>
                        </a:rPr>
                        <a:t>POLARITY :</a:t>
                      </a:r>
                      <a:endParaRPr lang="fr-FR" sz="1000">
                        <a:effectLst/>
                        <a:latin typeface="Helvetica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AU" sz="1100">
                          <a:effectLst/>
                        </a:rPr>
                        <a:t>NPN</a:t>
                      </a:r>
                      <a:endParaRPr lang="fr-FR" sz="1000">
                        <a:effectLst/>
                        <a:latin typeface="Helvetica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</a:tr>
              <a:tr h="24320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AU" sz="1100">
                          <a:effectLst/>
                        </a:rPr>
                        <a:t>THICKNESS :</a:t>
                      </a:r>
                      <a:endParaRPr lang="fr-FR" sz="1000">
                        <a:effectLst/>
                        <a:latin typeface="Helvetica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AU" sz="1100">
                          <a:effectLst/>
                        </a:rPr>
                        <a:t>230± 20 μm</a:t>
                      </a:r>
                      <a:endParaRPr lang="fr-FR" sz="1000">
                        <a:effectLst/>
                        <a:latin typeface="Helvetica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</a:tr>
              <a:tr h="4445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AU" sz="1100">
                          <a:effectLst/>
                        </a:rPr>
                        <a:t>TOP METALLIZATION :</a:t>
                      </a:r>
                      <a:endParaRPr lang="fr-FR" sz="1000">
                        <a:effectLst/>
                        <a:latin typeface="Helvetica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AU" sz="1100">
                          <a:effectLst/>
                        </a:rPr>
                        <a:t>Al/Si 1%    1.8 ÷ 2.0 µm</a:t>
                      </a:r>
                      <a:endParaRPr lang="fr-FR" sz="1000">
                        <a:effectLst/>
                        <a:latin typeface="Helvetica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</a:tr>
              <a:tr h="4445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AU" sz="1100">
                          <a:effectLst/>
                        </a:rPr>
                        <a:t>BACK METALLIZATION :</a:t>
                      </a:r>
                      <a:endParaRPr lang="fr-FR" sz="1000">
                        <a:effectLst/>
                        <a:latin typeface="Helvetica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AU" sz="1100">
                          <a:effectLst/>
                        </a:rPr>
                        <a:t>Au/As    14850 ± 1650 (Å)</a:t>
                      </a:r>
                      <a:endParaRPr lang="fr-FR" sz="1000">
                        <a:effectLst/>
                        <a:latin typeface="Helvetica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</a:tr>
              <a:tr h="189230">
                <a:tc rowSpan="2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AU" sz="1100">
                          <a:effectLst/>
                        </a:rPr>
                        <a:t>TOP GLASSIVATION :</a:t>
                      </a:r>
                      <a:endParaRPr lang="fr-FR" sz="1000">
                        <a:effectLst/>
                        <a:latin typeface="Helvetica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AU" sz="1100">
                          <a:effectLst/>
                        </a:rPr>
                        <a:t>P.Vapox    7200 ± 800 (Å)</a:t>
                      </a:r>
                      <a:endParaRPr lang="fr-FR" sz="1000">
                        <a:effectLst/>
                        <a:latin typeface="Helvetica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</a:tr>
              <a:tr h="44450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AU" sz="1100">
                          <a:effectLst/>
                        </a:rPr>
                        <a:t>Nitride    5400 ± 600 (Å)</a:t>
                      </a:r>
                      <a:endParaRPr lang="fr-FR" sz="1000">
                        <a:effectLst/>
                        <a:latin typeface="Helvetica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</a:tr>
              <a:tr h="6858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AU" sz="1100">
                          <a:effectLst/>
                        </a:rPr>
                        <a:t>EMITTER PAD SIZE :</a:t>
                      </a:r>
                      <a:endParaRPr lang="fr-FR" sz="1000">
                        <a:effectLst/>
                        <a:latin typeface="Helvetica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AU" sz="1100" dirty="0" smtClean="0">
                          <a:effectLst/>
                        </a:rPr>
                        <a:t>99 </a:t>
                      </a:r>
                      <a:r>
                        <a:rPr lang="en-AU" sz="1100" dirty="0">
                          <a:effectLst/>
                        </a:rPr>
                        <a:t>x 99 μm²</a:t>
                      </a:r>
                      <a:endParaRPr lang="fr-FR" sz="1000" dirty="0">
                        <a:effectLst/>
                        <a:latin typeface="Helvetica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</a:tr>
              <a:tr h="18923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AU" sz="1100">
                          <a:effectLst/>
                        </a:rPr>
                        <a:t>BASE PAD SIZE :</a:t>
                      </a:r>
                      <a:endParaRPr lang="fr-FR" sz="1000">
                        <a:effectLst/>
                        <a:latin typeface="Helvetica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AU" sz="1100" dirty="0">
                          <a:effectLst/>
                        </a:rPr>
                        <a:t>128 x 128 μm²</a:t>
                      </a:r>
                      <a:endParaRPr lang="fr-FR" sz="1000" dirty="0">
                        <a:effectLst/>
                        <a:latin typeface="Helvetica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35285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PPVER" val="ᅁᄼᄾ"/>
  <p:tag name="RANDOM" val="14"/>
  <p:tag name="CLINAME" val="ᅡᅢᄮᅠᅳᆁᆂᆀᅷᅱᆂᅳᅲ!ᅣᅼᅑᅺᅯᆁᆁᅷᅴᅷᅳᅲ"/>
  <p:tag name="DATETIME" val="ᅆᄽᅀᅂᄽᅀᄾᄿᅅᄮᄮᄿᅄᅈᅃᅂᅞᅛᄮᄶᅕᅛᅢᄹᅀᅈᄾᄷ!ᅇᄽᅃᄽᅀᄾᄿᅅᄮᄮᄿᅆᅈᄿᅃᅞᅛᄮᄶᅕᅛᅢᄹᅀᅈᄾᄷ"/>
  <p:tag name="DONEBY" val="ᅡᅢᅪᅏᅼᅲᆀᅳᄮᅣᅕᅣᅓᅜ!ᅡᅢᅪᅏᅼᅲᆀᅳᄮᅣᅕᅣᅓᅜ"/>
  <p:tag name="IPADDRESS" val="ᅠᅓᅜᅑᅥᅚᄾᄾᄿᅂ!ᅠᅓᅜᅑᅥᅚᄾᄾᄿᅂ"/>
  <p:tag name="CHECKSUM" val="ᅂᅃᅃᅆ!ᅂᅂᅅᄿ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116</TotalTime>
  <Words>111</Words>
  <Application>Microsoft Office PowerPoint</Application>
  <PresentationFormat>Widescreen</PresentationFormat>
  <Paragraphs>29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Calibri Light</vt:lpstr>
      <vt:lpstr>Helvetica</vt:lpstr>
      <vt:lpstr>Times New Roman</vt:lpstr>
      <vt:lpstr>Office Theme</vt:lpstr>
      <vt:lpstr>PowerPoint Presentation</vt:lpstr>
    </vt:vector>
  </TitlesOfParts>
  <Company>STMicroelectronics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Andre UGUEN</dc:creator>
  <cp:lastModifiedBy>Aissa NEHDI</cp:lastModifiedBy>
  <cp:revision>13</cp:revision>
  <dcterms:created xsi:type="dcterms:W3CDTF">2017-08-24T14:54:01Z</dcterms:created>
  <dcterms:modified xsi:type="dcterms:W3CDTF">2018-11-07T07:39:33Z</dcterms:modified>
</cp:coreProperties>
</file>