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82" d="100"/>
          <a:sy n="82" d="100"/>
        </p:scale>
        <p:origin x="60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9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fr-FR" altLang="en-US" sz="1400" b="1" dirty="0"/>
              <a:t> PART NUMBER:</a:t>
            </a:r>
            <a:r>
              <a:rPr lang="fr-FR" altLang="en-US" sz="1400" dirty="0"/>
              <a:t>   </a:t>
            </a:r>
            <a:r>
              <a:rPr lang="fr-FR" altLang="en-US" sz="1400" dirty="0" smtClean="0"/>
              <a:t>4050BEDIE2S</a:t>
            </a:r>
            <a:r>
              <a:rPr lang="fr-FR" altLang="en-US" sz="1400" dirty="0"/>
              <a:t>, </a:t>
            </a:r>
            <a:r>
              <a:rPr lang="fr-FR" altLang="en-US" sz="1400" dirty="0" smtClean="0"/>
              <a:t>4050BEDIE2HR</a:t>
            </a:r>
            <a:endParaRPr lang="fr-FR" altLang="en-US" sz="1400" b="1" dirty="0"/>
          </a:p>
          <a:p>
            <a:pPr algn="ctr" eaLnBrk="1" hangingPunct="1"/>
            <a:r>
              <a:rPr lang="fr-FR" altLang="en-US" sz="1400" b="1" dirty="0"/>
              <a:t>DIE </a:t>
            </a:r>
            <a:r>
              <a:rPr lang="fr-FR" altLang="en-US" sz="1400" b="1" dirty="0" smtClean="0"/>
              <a:t>REFERENCE: </a:t>
            </a:r>
            <a:r>
              <a:rPr lang="fr-FR" altLang="en-US" sz="1400" dirty="0" smtClean="0"/>
              <a:t>C4492 P</a:t>
            </a:r>
            <a:r>
              <a:rPr lang="fr-FR" altLang="en-US" sz="1400" dirty="0" smtClean="0"/>
              <a:t>50B</a:t>
            </a:r>
            <a:r>
              <a:rPr lang="fr-FR" altLang="en-US" sz="1400" dirty="0" smtClean="0"/>
              <a:t> –820C</a:t>
            </a:r>
            <a:endParaRPr lang="en-US" altLang="en-US" sz="1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90754"/>
              </p:ext>
            </p:extLst>
          </p:nvPr>
        </p:nvGraphicFramePr>
        <p:xfrm>
          <a:off x="5906929" y="1989211"/>
          <a:ext cx="3840914" cy="22988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18180"/>
                <a:gridCol w="1922734"/>
              </a:tblGrid>
              <a:tr h="4208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Technological and mechanical characteristics of chip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Wafer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Singapour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60mils²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Thickness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± 25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Al/Si 1% (1.1 ± 0.1 µm)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metallization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Silicon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 passivation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94288" algn="l"/>
                          <a:tab pos="6686550" algn="l"/>
                        </a:tabLs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P. </a:t>
                      </a:r>
                      <a:r>
                        <a:rPr lang="en-US" altLang="en-US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Vapox</a:t>
                      </a: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8000 ± 1600  Å</a:t>
                      </a:r>
                      <a:endParaRPr lang="en-US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X 90 µm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Scribing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Saw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3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Back </a:t>
                      </a:r>
                      <a:r>
                        <a:rPr lang="fr-FR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contact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VDD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753562" y="4657726"/>
            <a:ext cx="4156710" cy="1360805"/>
            <a:chOff x="1533" y="8808"/>
            <a:chExt cx="6546" cy="2143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533" y="8808"/>
              <a:ext cx="6546" cy="2143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r>
                <a:rPr lang="en-US" sz="1100" b="1" u="sng" dirty="0">
                  <a:latin typeface="Times New Roman"/>
                  <a:ea typeface="Times New Roman"/>
                </a:rPr>
                <a:t>Die orientation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The die corner highlighted in red in the die layout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drawing above is positioned in the waffle pack as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indicated in the schematics beside.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>
                  <a:latin typeface="Times New Roman"/>
                  <a:ea typeface="Times New Roman"/>
                </a:rPr>
                <a:t> 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fr-FR" sz="1100" b="1" u="sng" dirty="0" err="1">
                  <a:latin typeface="Times New Roman"/>
                  <a:ea typeface="Times New Roman"/>
                </a:rPr>
                <a:t>Waffle</a:t>
              </a:r>
              <a:r>
                <a:rPr lang="fr-FR" sz="1100" b="1" u="sng" dirty="0">
                  <a:latin typeface="Times New Roman"/>
                  <a:ea typeface="Times New Roman"/>
                </a:rPr>
                <a:t> pack </a:t>
              </a:r>
              <a:endParaRPr lang="fr-FR" sz="1600" dirty="0">
                <a:latin typeface="Times New Roman"/>
                <a:ea typeface="Times New Roman"/>
              </a:endParaRPr>
            </a:p>
            <a:p>
              <a:r>
                <a:rPr lang="en-US" sz="1100" dirty="0" err="1">
                  <a:latin typeface="Times New Roman"/>
                  <a:ea typeface="Times New Roman"/>
                </a:rPr>
                <a:t>Entegris</a:t>
              </a:r>
              <a:r>
                <a:rPr lang="en-US" sz="1100" dirty="0">
                  <a:latin typeface="Times New Roman"/>
                  <a:ea typeface="Times New Roman"/>
                </a:rPr>
                <a:t> </a:t>
              </a:r>
              <a:r>
                <a:rPr lang="en-US" sz="1100" dirty="0" smtClean="0">
                  <a:latin typeface="Times New Roman"/>
                  <a:ea typeface="Times New Roman"/>
                </a:rPr>
                <a:t>H20-070-24-62C02</a:t>
              </a:r>
              <a:endParaRPr lang="fr-FR" sz="1100" dirty="0">
                <a:latin typeface="Times New Roman"/>
                <a:ea typeface="Times New Roman"/>
              </a:endParaRPr>
            </a:p>
          </p:txBody>
        </p: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152" y="8959"/>
              <a:ext cx="1741" cy="1841"/>
              <a:chOff x="255" y="365"/>
              <a:chExt cx="2115547" cy="2052483"/>
            </a:xfrm>
          </p:grpSpPr>
          <p:sp>
            <p:nvSpPr>
              <p:cNvPr id="23" name="Snip Single Corner Rectangle 408"/>
              <p:cNvSpPr>
                <a:spLocks/>
              </p:cNvSpPr>
              <p:nvPr/>
            </p:nvSpPr>
            <p:spPr bwMode="auto">
              <a:xfrm rot="16200000">
                <a:off x="31787" y="-31167"/>
                <a:ext cx="2052483" cy="2115547"/>
              </a:xfrm>
              <a:custGeom>
                <a:avLst/>
                <a:gdLst>
                  <a:gd name="T0" fmla="*/ 0 w 2052483"/>
                  <a:gd name="T1" fmla="*/ 0 h 2115421"/>
                  <a:gd name="T2" fmla="*/ 1710396 w 2052483"/>
                  <a:gd name="T3" fmla="*/ 0 h 2115421"/>
                  <a:gd name="T4" fmla="*/ 2052483 w 2052483"/>
                  <a:gd name="T5" fmla="*/ 342087 h 2115421"/>
                  <a:gd name="T6" fmla="*/ 2052483 w 2052483"/>
                  <a:gd name="T7" fmla="*/ 2115421 h 2115421"/>
                  <a:gd name="T8" fmla="*/ 0 w 2052483"/>
                  <a:gd name="T9" fmla="*/ 2115421 h 2115421"/>
                  <a:gd name="T10" fmla="*/ 0 w 2052483"/>
                  <a:gd name="T11" fmla="*/ 0 h 21154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2483" h="2115421">
                    <a:moveTo>
                      <a:pt x="0" y="0"/>
                    </a:moveTo>
                    <a:lnTo>
                      <a:pt x="1710396" y="0"/>
                    </a:lnTo>
                    <a:lnTo>
                      <a:pt x="2052483" y="342087"/>
                    </a:lnTo>
                    <a:lnTo>
                      <a:pt x="2052483" y="2115421"/>
                    </a:lnTo>
                    <a:lnTo>
                      <a:pt x="0" y="2115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07915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1190417" y="223713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07915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190417" y="1116848"/>
                <a:ext cx="648335" cy="626745"/>
              </a:xfrm>
              <a:prstGeom prst="rect">
                <a:avLst/>
              </a:prstGeom>
              <a:solidFill>
                <a:srgbClr val="BFBFBF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8" name="Right Triangle 27"/>
              <p:cNvSpPr>
                <a:spLocks noChangeArrowheads="1"/>
              </p:cNvSpPr>
              <p:nvPr/>
            </p:nvSpPr>
            <p:spPr bwMode="auto">
              <a:xfrm rot="5400000">
                <a:off x="307915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9" name="Right Triangle 28"/>
              <p:cNvSpPr>
                <a:spLocks noChangeArrowheads="1"/>
              </p:cNvSpPr>
              <p:nvPr/>
            </p:nvSpPr>
            <p:spPr bwMode="auto">
              <a:xfrm rot="5400000">
                <a:off x="1190417" y="234346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0" name="Right Triangle 29"/>
              <p:cNvSpPr>
                <a:spLocks noChangeArrowheads="1"/>
              </p:cNvSpPr>
              <p:nvPr/>
            </p:nvSpPr>
            <p:spPr bwMode="auto">
              <a:xfrm rot="5400000">
                <a:off x="307915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1" name="Right Triangle 30"/>
              <p:cNvSpPr>
                <a:spLocks noChangeArrowheads="1"/>
              </p:cNvSpPr>
              <p:nvPr/>
            </p:nvSpPr>
            <p:spPr bwMode="auto">
              <a:xfrm rot="5400000">
                <a:off x="1190417" y="1138113"/>
                <a:ext cx="287079" cy="265813"/>
              </a:xfrm>
              <a:prstGeom prst="rtTriangl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385D8A"/>
                </a:solidFill>
                <a:prstDash val="solid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fr-FR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69900" y="5969000"/>
            <a:ext cx="485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Pad </a:t>
            </a:r>
            <a:r>
              <a:rPr lang="fr-FR" dirty="0" err="1" smtClean="0"/>
              <a:t>numbers</a:t>
            </a:r>
            <a:r>
              <a:rPr lang="fr-FR" dirty="0" smtClean="0"/>
              <a:t> are </a:t>
            </a:r>
            <a:r>
              <a:rPr lang="fr-FR" dirty="0" err="1" smtClean="0"/>
              <a:t>those</a:t>
            </a:r>
            <a:r>
              <a:rPr lang="fr-FR" dirty="0" smtClean="0"/>
              <a:t> of </a:t>
            </a:r>
            <a:r>
              <a:rPr lang="en-US" dirty="0"/>
              <a:t>FP, DIP and </a:t>
            </a:r>
            <a:r>
              <a:rPr lang="en-US" dirty="0" smtClean="0"/>
              <a:t>SO package</a:t>
            </a:r>
            <a:endParaRPr lang="en-US" dirty="0"/>
          </a:p>
        </p:txBody>
      </p:sp>
      <p:sp>
        <p:nvSpPr>
          <p:cNvPr id="169" name="Text Box 4"/>
          <p:cNvSpPr txBox="1">
            <a:spLocks noChangeArrowheads="1"/>
          </p:cNvSpPr>
          <p:nvPr/>
        </p:nvSpPr>
        <p:spPr bwMode="auto">
          <a:xfrm>
            <a:off x="3966041" y="1748169"/>
            <a:ext cx="3238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15</a:t>
            </a:r>
            <a:endParaRPr lang="en-US" altLang="en-US"/>
          </a:p>
        </p:txBody>
      </p:sp>
      <p:sp>
        <p:nvSpPr>
          <p:cNvPr id="170" name="Text Box 6"/>
          <p:cNvSpPr txBox="1">
            <a:spLocks noChangeArrowheads="1"/>
          </p:cNvSpPr>
          <p:nvPr/>
        </p:nvSpPr>
        <p:spPr bwMode="auto">
          <a:xfrm>
            <a:off x="4988391" y="2660982"/>
            <a:ext cx="322263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14</a:t>
            </a:r>
            <a:endParaRPr lang="en-US" altLang="en-US"/>
          </a:p>
        </p:txBody>
      </p:sp>
      <p:sp>
        <p:nvSpPr>
          <p:cNvPr id="171" name="Text Box 7"/>
          <p:cNvSpPr txBox="1">
            <a:spLocks noChangeArrowheads="1"/>
          </p:cNvSpPr>
          <p:nvPr/>
        </p:nvSpPr>
        <p:spPr bwMode="auto">
          <a:xfrm>
            <a:off x="5009029" y="3326144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12</a:t>
            </a:r>
            <a:endParaRPr lang="en-US" altLang="en-US"/>
          </a:p>
        </p:txBody>
      </p:sp>
      <p:sp>
        <p:nvSpPr>
          <p:cNvPr id="172" name="Text Box 8"/>
          <p:cNvSpPr txBox="1">
            <a:spLocks noChangeArrowheads="1"/>
          </p:cNvSpPr>
          <p:nvPr/>
        </p:nvSpPr>
        <p:spPr bwMode="auto">
          <a:xfrm>
            <a:off x="5001091" y="3972257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11</a:t>
            </a:r>
            <a:endParaRPr lang="en-US" altLang="en-US"/>
          </a:p>
        </p:txBody>
      </p:sp>
      <p:sp>
        <p:nvSpPr>
          <p:cNvPr id="173" name="Text Box 9"/>
          <p:cNvSpPr txBox="1">
            <a:spLocks noChangeArrowheads="1"/>
          </p:cNvSpPr>
          <p:nvPr/>
        </p:nvSpPr>
        <p:spPr bwMode="auto">
          <a:xfrm>
            <a:off x="5009029" y="4381832"/>
            <a:ext cx="320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10</a:t>
            </a:r>
            <a:endParaRPr lang="en-US" altLang="en-US"/>
          </a:p>
        </p:txBody>
      </p:sp>
      <p:sp>
        <p:nvSpPr>
          <p:cNvPr id="174" name="Text Box 10"/>
          <p:cNvSpPr txBox="1">
            <a:spLocks noChangeArrowheads="1"/>
          </p:cNvSpPr>
          <p:nvPr/>
        </p:nvSpPr>
        <p:spPr bwMode="auto">
          <a:xfrm>
            <a:off x="3834279" y="511684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9</a:t>
            </a:r>
            <a:endParaRPr lang="en-US" altLang="en-US"/>
          </a:p>
        </p:txBody>
      </p:sp>
      <p:sp>
        <p:nvSpPr>
          <p:cNvPr id="175" name="Text Box 11"/>
          <p:cNvSpPr txBox="1">
            <a:spLocks noChangeArrowheads="1"/>
          </p:cNvSpPr>
          <p:nvPr/>
        </p:nvSpPr>
        <p:spPr bwMode="auto">
          <a:xfrm>
            <a:off x="2926229" y="5096207"/>
            <a:ext cx="4365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8</a:t>
            </a:r>
          </a:p>
          <a:p>
            <a:pPr eaLnBrk="1" hangingPunct="1"/>
            <a:r>
              <a:rPr lang="fr-FR" altLang="en-US"/>
              <a:t>VSS</a:t>
            </a:r>
            <a:endParaRPr lang="en-US" altLang="en-US"/>
          </a:p>
        </p:txBody>
      </p:sp>
      <p:sp>
        <p:nvSpPr>
          <p:cNvPr id="176" name="Text Box 12"/>
          <p:cNvSpPr txBox="1">
            <a:spLocks noChangeArrowheads="1"/>
          </p:cNvSpPr>
          <p:nvPr/>
        </p:nvSpPr>
        <p:spPr bwMode="auto">
          <a:xfrm>
            <a:off x="2476966" y="5105732"/>
            <a:ext cx="252413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7</a:t>
            </a:r>
          </a:p>
        </p:txBody>
      </p:sp>
      <p:sp>
        <p:nvSpPr>
          <p:cNvPr id="177" name="Text Box 13"/>
          <p:cNvSpPr txBox="1">
            <a:spLocks noChangeArrowheads="1"/>
          </p:cNvSpPr>
          <p:nvPr/>
        </p:nvSpPr>
        <p:spPr bwMode="auto">
          <a:xfrm>
            <a:off x="1664166" y="425165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6</a:t>
            </a:r>
            <a:endParaRPr lang="en-US" altLang="en-US"/>
          </a:p>
        </p:txBody>
      </p:sp>
      <p:sp>
        <p:nvSpPr>
          <p:cNvPr id="178" name="Text Box 14"/>
          <p:cNvSpPr txBox="1">
            <a:spLocks noChangeArrowheads="1"/>
          </p:cNvSpPr>
          <p:nvPr/>
        </p:nvSpPr>
        <p:spPr bwMode="auto">
          <a:xfrm>
            <a:off x="1665754" y="3884944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5</a:t>
            </a:r>
            <a:endParaRPr lang="en-US" altLang="en-US"/>
          </a:p>
        </p:txBody>
      </p:sp>
      <p:sp>
        <p:nvSpPr>
          <p:cNvPr id="179" name="Text Box 15"/>
          <p:cNvSpPr txBox="1">
            <a:spLocks noChangeArrowheads="1"/>
          </p:cNvSpPr>
          <p:nvPr/>
        </p:nvSpPr>
        <p:spPr bwMode="auto">
          <a:xfrm>
            <a:off x="1653054" y="3184857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4</a:t>
            </a:r>
            <a:endParaRPr lang="en-US" altLang="en-US"/>
          </a:p>
        </p:txBody>
      </p:sp>
      <p:sp>
        <p:nvSpPr>
          <p:cNvPr id="180" name="Text Box 16"/>
          <p:cNvSpPr txBox="1">
            <a:spLocks noChangeArrowheads="1"/>
          </p:cNvSpPr>
          <p:nvPr/>
        </p:nvSpPr>
        <p:spPr bwMode="auto">
          <a:xfrm>
            <a:off x="1659404" y="2554619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3</a:t>
            </a:r>
            <a:endParaRPr lang="en-US" altLang="en-US"/>
          </a:p>
        </p:txBody>
      </p:sp>
      <p:sp>
        <p:nvSpPr>
          <p:cNvPr id="181" name="Text Box 17"/>
          <p:cNvSpPr txBox="1">
            <a:spLocks noChangeArrowheads="1"/>
          </p:cNvSpPr>
          <p:nvPr/>
        </p:nvSpPr>
        <p:spPr bwMode="auto">
          <a:xfrm>
            <a:off x="2659529" y="1759282"/>
            <a:ext cx="250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2</a:t>
            </a:r>
            <a:endParaRPr lang="en-US" altLang="en-US"/>
          </a:p>
        </p:txBody>
      </p:sp>
      <p:sp>
        <p:nvSpPr>
          <p:cNvPr id="182" name="Text Box 20"/>
          <p:cNvSpPr txBox="1">
            <a:spLocks noChangeArrowheads="1"/>
          </p:cNvSpPr>
          <p:nvPr/>
        </p:nvSpPr>
        <p:spPr bwMode="auto">
          <a:xfrm>
            <a:off x="3023066" y="1589419"/>
            <a:ext cx="4524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rgbClr val="000000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rgbClr val="000000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rgbClr val="000000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en-US"/>
              <a:t>VDD</a:t>
            </a:r>
          </a:p>
          <a:p>
            <a:pPr eaLnBrk="1" hangingPunct="1"/>
            <a:r>
              <a:rPr lang="fr-FR" altLang="en-US"/>
              <a:t>1</a:t>
            </a:r>
            <a:endParaRPr lang="en-US" altLang="en-US"/>
          </a:p>
        </p:txBody>
      </p:sp>
      <p:pic>
        <p:nvPicPr>
          <p:cNvPr id="183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391" y="2014869"/>
            <a:ext cx="3054350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Right Triangle 183"/>
          <p:cNvSpPr/>
          <p:nvPr/>
        </p:nvSpPr>
        <p:spPr>
          <a:xfrm rot="5400000">
            <a:off x="1836870" y="1931152"/>
            <a:ext cx="248605" cy="22669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5" name="TextBox 184"/>
          <p:cNvSpPr txBox="1"/>
          <p:nvPr/>
        </p:nvSpPr>
        <p:spPr>
          <a:xfrm>
            <a:off x="4906875" y="5265530"/>
            <a:ext cx="78081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ST logo</a:t>
            </a:r>
            <a:endParaRPr lang="en-US" dirty="0"/>
          </a:p>
        </p:txBody>
      </p:sp>
      <p:sp>
        <p:nvSpPr>
          <p:cNvPr id="2055" name="Oval 2054"/>
          <p:cNvSpPr/>
          <p:nvPr/>
        </p:nvSpPr>
        <p:spPr>
          <a:xfrm>
            <a:off x="2074521" y="4545489"/>
            <a:ext cx="402445" cy="4794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7" name="Straight Arrow Connector 2056"/>
          <p:cNvCxnSpPr>
            <a:stCxn id="185" idx="1"/>
            <a:endCxn id="2055" idx="6"/>
          </p:cNvCxnSpPr>
          <p:nvPr/>
        </p:nvCxnSpPr>
        <p:spPr>
          <a:xfrm flipH="1" flipV="1">
            <a:off x="2476966" y="4785202"/>
            <a:ext cx="2429909" cy="80349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129</Words>
  <Application>Microsoft Office PowerPoint</Application>
  <PresentationFormat>Widescreen</PresentationFormat>
  <Paragraphs>49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Philippe VAUGEOIS</cp:lastModifiedBy>
  <cp:revision>16</cp:revision>
  <dcterms:created xsi:type="dcterms:W3CDTF">2017-08-24T14:54:01Z</dcterms:created>
  <dcterms:modified xsi:type="dcterms:W3CDTF">2018-09-25T12:42:37Z</dcterms:modified>
</cp:coreProperties>
</file>