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4011BEDIE2S</a:t>
            </a:r>
            <a:r>
              <a:rPr lang="fr-FR" altLang="en-US" sz="1400" dirty="0"/>
              <a:t>, </a:t>
            </a:r>
            <a:r>
              <a:rPr lang="fr-FR" altLang="en-US" sz="1400" dirty="0" smtClean="0"/>
              <a:t>4011BEDIE2HR</a:t>
            </a:r>
            <a:endParaRPr lang="fr-FR" altLang="en-US" sz="1400" b="1" dirty="0"/>
          </a:p>
          <a:p>
            <a:pPr algn="ctr" eaLnBrk="1" hangingPunct="1"/>
            <a:r>
              <a:rPr lang="fr-FR" altLang="en-US" sz="1400" b="1" dirty="0"/>
              <a:t>DIE REFERENCE: </a:t>
            </a:r>
            <a:r>
              <a:rPr lang="fr-FR" altLang="en-US" sz="1400" dirty="0" smtClean="0"/>
              <a:t>C4112 </a:t>
            </a:r>
            <a:r>
              <a:rPr lang="fr-FR" altLang="en-US" sz="1400" dirty="0"/>
              <a:t>– </a:t>
            </a:r>
            <a:r>
              <a:rPr lang="fr-FR" altLang="en-US" sz="1400" dirty="0" smtClean="0"/>
              <a:t>P11B </a:t>
            </a:r>
            <a:r>
              <a:rPr lang="fr-FR" altLang="en-US" sz="1400" dirty="0"/>
              <a:t>– </a:t>
            </a:r>
            <a:r>
              <a:rPr lang="fr-FR" altLang="en-US" sz="1400" dirty="0"/>
              <a:t>F</a:t>
            </a:r>
            <a:r>
              <a:rPr lang="fr-FR" altLang="en-US" sz="1400" dirty="0" smtClean="0"/>
              <a:t>800A</a:t>
            </a:r>
            <a:endParaRPr lang="en-US" altLang="en-US" sz="1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457135"/>
              </p:ext>
            </p:extLst>
          </p:nvPr>
        </p:nvGraphicFramePr>
        <p:xfrm>
          <a:off x="5906929" y="1989211"/>
          <a:ext cx="3840914" cy="229887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/>
                <a:gridCol w="1922734"/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Singapour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43mils²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 ± 25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Al/Si 1% (1.1 ± 0.1 µm)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Bare 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P. </a:t>
                      </a:r>
                      <a:r>
                        <a:rPr lang="en-US" altLang="en-US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Vapox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8000 ± 1600  Å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X 90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VDD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solidFill>
              <a:srgbClr val="FFFFFF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</a:t>
              </a:r>
              <a:r>
                <a:rPr lang="en-US" sz="1100" dirty="0" smtClean="0">
                  <a:latin typeface="Times New Roman"/>
                  <a:ea typeface="Times New Roman"/>
                </a:rPr>
                <a:t>H20-060-24-62C02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sp>
        <p:nvSpPr>
          <p:cNvPr id="34" name="TextBox 33"/>
          <p:cNvSpPr txBox="1"/>
          <p:nvPr/>
        </p:nvSpPr>
        <p:spPr>
          <a:xfrm>
            <a:off x="4906875" y="5265530"/>
            <a:ext cx="780811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ST logo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69900" y="5969000"/>
            <a:ext cx="485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Pad </a:t>
            </a:r>
            <a:r>
              <a:rPr lang="fr-FR" dirty="0" err="1" smtClean="0"/>
              <a:t>numbers</a:t>
            </a:r>
            <a:r>
              <a:rPr lang="fr-FR" dirty="0" smtClean="0"/>
              <a:t> are </a:t>
            </a:r>
            <a:r>
              <a:rPr lang="fr-FR" dirty="0" err="1" smtClean="0"/>
              <a:t>those</a:t>
            </a:r>
            <a:r>
              <a:rPr lang="fr-FR" dirty="0" smtClean="0"/>
              <a:t> of </a:t>
            </a:r>
            <a:r>
              <a:rPr lang="en-US" dirty="0"/>
              <a:t>FP, DIP and </a:t>
            </a:r>
            <a:r>
              <a:rPr lang="en-US" dirty="0" smtClean="0"/>
              <a:t>SO package</a:t>
            </a:r>
            <a:endParaRPr lang="en-US" dirty="0"/>
          </a:p>
        </p:txBody>
      </p:sp>
      <p:sp>
        <p:nvSpPr>
          <p:cNvPr id="87" name="Right Triangle 86"/>
          <p:cNvSpPr/>
          <p:nvPr/>
        </p:nvSpPr>
        <p:spPr>
          <a:xfrm rot="5400000">
            <a:off x="2513737" y="1952909"/>
            <a:ext cx="256095" cy="226696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93" name="Text Box 4"/>
          <p:cNvSpPr txBox="1">
            <a:spLocks noChangeArrowheads="1"/>
          </p:cNvSpPr>
          <p:nvPr/>
        </p:nvSpPr>
        <p:spPr bwMode="auto">
          <a:xfrm>
            <a:off x="3427742" y="1649082"/>
            <a:ext cx="250825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</a:t>
            </a:r>
            <a:endParaRPr lang="en-US" altLang="en-US"/>
          </a:p>
        </p:txBody>
      </p:sp>
      <p:sp>
        <p:nvSpPr>
          <p:cNvPr id="94" name="Text Box 6"/>
          <p:cNvSpPr txBox="1">
            <a:spLocks noChangeArrowheads="1"/>
          </p:cNvSpPr>
          <p:nvPr/>
        </p:nvSpPr>
        <p:spPr bwMode="auto">
          <a:xfrm>
            <a:off x="4458029" y="1664957"/>
            <a:ext cx="320675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13</a:t>
            </a:r>
            <a:endParaRPr lang="en-US" altLang="en-US"/>
          </a:p>
        </p:txBody>
      </p:sp>
      <p:sp>
        <p:nvSpPr>
          <p:cNvPr id="95" name="Text Box 7"/>
          <p:cNvSpPr txBox="1">
            <a:spLocks noChangeArrowheads="1"/>
          </p:cNvSpPr>
          <p:nvPr/>
        </p:nvSpPr>
        <p:spPr bwMode="auto">
          <a:xfrm>
            <a:off x="5300992" y="2561895"/>
            <a:ext cx="320675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12</a:t>
            </a:r>
            <a:endParaRPr lang="en-US" altLang="en-US"/>
          </a:p>
        </p:txBody>
      </p:sp>
      <p:sp>
        <p:nvSpPr>
          <p:cNvPr id="96" name="Text Box 8"/>
          <p:cNvSpPr txBox="1">
            <a:spLocks noChangeArrowheads="1"/>
          </p:cNvSpPr>
          <p:nvPr/>
        </p:nvSpPr>
        <p:spPr bwMode="auto">
          <a:xfrm>
            <a:off x="5302579" y="3215945"/>
            <a:ext cx="320675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11</a:t>
            </a:r>
            <a:endParaRPr lang="en-US" altLang="en-US"/>
          </a:p>
        </p:txBody>
      </p:sp>
      <p:sp>
        <p:nvSpPr>
          <p:cNvPr id="97" name="Text Box 9"/>
          <p:cNvSpPr txBox="1">
            <a:spLocks noChangeArrowheads="1"/>
          </p:cNvSpPr>
          <p:nvPr/>
        </p:nvSpPr>
        <p:spPr bwMode="auto">
          <a:xfrm>
            <a:off x="5310517" y="3590595"/>
            <a:ext cx="320675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10</a:t>
            </a:r>
            <a:endParaRPr lang="en-US" altLang="en-US"/>
          </a:p>
        </p:txBody>
      </p:sp>
      <p:sp>
        <p:nvSpPr>
          <p:cNvPr id="98" name="Text Box 10"/>
          <p:cNvSpPr txBox="1">
            <a:spLocks noChangeArrowheads="1"/>
          </p:cNvSpPr>
          <p:nvPr/>
        </p:nvSpPr>
        <p:spPr bwMode="auto">
          <a:xfrm>
            <a:off x="5307342" y="4289095"/>
            <a:ext cx="250825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9</a:t>
            </a:r>
            <a:endParaRPr lang="en-US" altLang="en-US"/>
          </a:p>
        </p:txBody>
      </p:sp>
      <p:sp>
        <p:nvSpPr>
          <p:cNvPr id="99" name="Text Box 11"/>
          <p:cNvSpPr txBox="1">
            <a:spLocks noChangeArrowheads="1"/>
          </p:cNvSpPr>
          <p:nvPr/>
        </p:nvSpPr>
        <p:spPr bwMode="auto">
          <a:xfrm>
            <a:off x="4421517" y="5155870"/>
            <a:ext cx="250825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8</a:t>
            </a:r>
            <a:endParaRPr lang="en-US" altLang="en-US" dirty="0"/>
          </a:p>
        </p:txBody>
      </p:sp>
      <p:sp>
        <p:nvSpPr>
          <p:cNvPr id="100" name="Text Box 12"/>
          <p:cNvSpPr txBox="1">
            <a:spLocks noChangeArrowheads="1"/>
          </p:cNvSpPr>
          <p:nvPr/>
        </p:nvSpPr>
        <p:spPr bwMode="auto">
          <a:xfrm>
            <a:off x="3775404" y="5157457"/>
            <a:ext cx="436563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7</a:t>
            </a:r>
          </a:p>
          <a:p>
            <a:pPr eaLnBrk="1" hangingPunct="1"/>
            <a:r>
              <a:rPr lang="fr-FR" altLang="en-US"/>
              <a:t>VSS</a:t>
            </a:r>
            <a:endParaRPr lang="en-US" altLang="en-US"/>
          </a:p>
        </p:txBody>
      </p:sp>
      <p:sp>
        <p:nvSpPr>
          <p:cNvPr id="101" name="Text Box 13"/>
          <p:cNvSpPr txBox="1">
            <a:spLocks noChangeArrowheads="1"/>
          </p:cNvSpPr>
          <p:nvPr/>
        </p:nvSpPr>
        <p:spPr bwMode="auto">
          <a:xfrm>
            <a:off x="3305504" y="5155870"/>
            <a:ext cx="250825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6</a:t>
            </a:r>
            <a:endParaRPr lang="en-US" altLang="en-US"/>
          </a:p>
        </p:txBody>
      </p:sp>
      <p:sp>
        <p:nvSpPr>
          <p:cNvPr id="102" name="Text Box 14"/>
          <p:cNvSpPr txBox="1">
            <a:spLocks noChangeArrowheads="1"/>
          </p:cNvSpPr>
          <p:nvPr/>
        </p:nvSpPr>
        <p:spPr bwMode="auto">
          <a:xfrm>
            <a:off x="2252992" y="4246232"/>
            <a:ext cx="250825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5</a:t>
            </a:r>
            <a:endParaRPr lang="en-US" altLang="en-US"/>
          </a:p>
        </p:txBody>
      </p:sp>
      <p:sp>
        <p:nvSpPr>
          <p:cNvPr id="103" name="Text Box 15"/>
          <p:cNvSpPr txBox="1">
            <a:spLocks noChangeArrowheads="1"/>
          </p:cNvSpPr>
          <p:nvPr/>
        </p:nvSpPr>
        <p:spPr bwMode="auto">
          <a:xfrm>
            <a:off x="2257754" y="3627107"/>
            <a:ext cx="250825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4</a:t>
            </a:r>
            <a:endParaRPr lang="en-US" altLang="en-US"/>
          </a:p>
        </p:txBody>
      </p:sp>
      <p:sp>
        <p:nvSpPr>
          <p:cNvPr id="104" name="Text Box 16"/>
          <p:cNvSpPr txBox="1">
            <a:spLocks noChangeArrowheads="1"/>
          </p:cNvSpPr>
          <p:nvPr/>
        </p:nvSpPr>
        <p:spPr bwMode="auto">
          <a:xfrm>
            <a:off x="2246642" y="3246107"/>
            <a:ext cx="250825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3</a:t>
            </a:r>
            <a:endParaRPr lang="en-US" altLang="en-US"/>
          </a:p>
        </p:txBody>
      </p:sp>
      <p:sp>
        <p:nvSpPr>
          <p:cNvPr id="105" name="Text Box 17"/>
          <p:cNvSpPr txBox="1">
            <a:spLocks noChangeArrowheads="1"/>
          </p:cNvSpPr>
          <p:nvPr/>
        </p:nvSpPr>
        <p:spPr bwMode="auto">
          <a:xfrm>
            <a:off x="2262517" y="2582532"/>
            <a:ext cx="250825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2</a:t>
            </a:r>
            <a:endParaRPr lang="en-US" altLang="en-US"/>
          </a:p>
        </p:txBody>
      </p:sp>
      <p:sp>
        <p:nvSpPr>
          <p:cNvPr id="106" name="Text Box 20"/>
          <p:cNvSpPr txBox="1">
            <a:spLocks noChangeArrowheads="1"/>
          </p:cNvSpPr>
          <p:nvPr/>
        </p:nvSpPr>
        <p:spPr bwMode="auto">
          <a:xfrm>
            <a:off x="3856367" y="1507795"/>
            <a:ext cx="452437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VDD</a:t>
            </a:r>
          </a:p>
          <a:p>
            <a:pPr eaLnBrk="1" hangingPunct="1"/>
            <a:r>
              <a:rPr lang="fr-FR" altLang="en-US" dirty="0"/>
              <a:t>14</a:t>
            </a:r>
            <a:endParaRPr lang="en-US" altLang="en-US" dirty="0"/>
          </a:p>
        </p:txBody>
      </p:sp>
      <p:pic>
        <p:nvPicPr>
          <p:cNvPr id="10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712" y="2044864"/>
            <a:ext cx="2641161" cy="3044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Oval 43"/>
          <p:cNvSpPr/>
          <p:nvPr/>
        </p:nvSpPr>
        <p:spPr>
          <a:xfrm>
            <a:off x="4906875" y="4537496"/>
            <a:ext cx="206126" cy="3433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7" name="Straight Arrow Connector 46"/>
          <p:cNvCxnSpPr>
            <a:stCxn id="34" idx="0"/>
            <a:endCxn id="44" idx="4"/>
          </p:cNvCxnSpPr>
          <p:nvPr/>
        </p:nvCxnSpPr>
        <p:spPr>
          <a:xfrm flipH="1" flipV="1">
            <a:off x="5009938" y="4880823"/>
            <a:ext cx="287343" cy="38470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130</Words>
  <Application>Microsoft Office PowerPoint</Application>
  <PresentationFormat>Widescreen</PresentationFormat>
  <Paragraphs>49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Philippe VAUGEOIS</cp:lastModifiedBy>
  <cp:revision>18</cp:revision>
  <dcterms:created xsi:type="dcterms:W3CDTF">2017-08-24T14:54:01Z</dcterms:created>
  <dcterms:modified xsi:type="dcterms:W3CDTF">2018-09-24T11:15:08Z</dcterms:modified>
</cp:coreProperties>
</file>