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7A1F-B811-477C-9989-A280628ACE1C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1CDA-43B2-4270-A1F7-AD426F2DD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4088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86E150C-729D-46AA-BFE5-8BDFC158DCB6}" type="slidenum">
              <a:rPr kumimoji="0" lang="en-US" altLang="en-US" sz="1300">
                <a:latin typeface="Times New Roman" pitchFamily="18" charset="0"/>
              </a:rPr>
              <a:pPr/>
              <a:t>1</a:t>
            </a:fld>
            <a:endParaRPr kumimoji="0" lang="en-US" altLang="en-US" sz="1300">
              <a:latin typeface="Times New Roman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smtClean="0"/>
          </a:p>
        </p:txBody>
      </p:sp>
      <p:sp>
        <p:nvSpPr>
          <p:cNvPr id="129029" name="Header Placeholder 1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5675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kumimoji="0" lang="en-US" altLang="en-US" sz="130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09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28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5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2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3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2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4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20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8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5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3810000" y="846962"/>
            <a:ext cx="4715435" cy="525401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algn="ctr" eaLnBrk="1" hangingPunct="1"/>
            <a:r>
              <a:rPr lang="fr-FR" altLang="en-US" sz="1400" b="1" dirty="0"/>
              <a:t> PART NUMBER:</a:t>
            </a:r>
            <a:r>
              <a:rPr lang="fr-FR" altLang="en-US" sz="1400" dirty="0"/>
              <a:t>   </a:t>
            </a:r>
            <a:r>
              <a:rPr lang="fr-FR" altLang="en-US" sz="1400" dirty="0" smtClean="0"/>
              <a:t>4040BEDIE2S</a:t>
            </a:r>
            <a:r>
              <a:rPr lang="fr-FR" altLang="en-US" sz="1400" dirty="0"/>
              <a:t>, </a:t>
            </a:r>
            <a:r>
              <a:rPr lang="fr-FR" altLang="en-US" sz="1400" dirty="0" smtClean="0"/>
              <a:t>4040BEDIE2HR</a:t>
            </a:r>
            <a:endParaRPr lang="fr-FR" altLang="en-US" sz="1400" b="1" dirty="0"/>
          </a:p>
          <a:p>
            <a:pPr algn="ctr" eaLnBrk="1" hangingPunct="1"/>
            <a:r>
              <a:rPr lang="fr-FR" altLang="en-US" sz="1400" b="1" dirty="0"/>
              <a:t>DIE REFERENCE: </a:t>
            </a:r>
            <a:r>
              <a:rPr lang="fr-FR" altLang="en-US" sz="1400" dirty="0" smtClean="0"/>
              <a:t>C4202 </a:t>
            </a:r>
            <a:r>
              <a:rPr lang="fr-FR" altLang="en-US" sz="1400" dirty="0"/>
              <a:t>– </a:t>
            </a:r>
            <a:r>
              <a:rPr lang="fr-FR" altLang="en-US" sz="1400" dirty="0" smtClean="0"/>
              <a:t>P40B </a:t>
            </a:r>
            <a:r>
              <a:rPr lang="fr-FR" altLang="en-US" sz="1400" dirty="0"/>
              <a:t>– </a:t>
            </a:r>
            <a:r>
              <a:rPr lang="fr-FR" altLang="en-US" sz="1400" dirty="0" smtClean="0"/>
              <a:t>820A</a:t>
            </a:r>
            <a:endParaRPr lang="en-US" altLang="en-US" sz="1400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1311394"/>
              </p:ext>
            </p:extLst>
          </p:nvPr>
        </p:nvGraphicFramePr>
        <p:xfrm>
          <a:off x="5906929" y="1989211"/>
          <a:ext cx="3840914" cy="229887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918180"/>
                <a:gridCol w="1922734"/>
              </a:tblGrid>
              <a:tr h="42086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Technological and mechanical characteristics of chip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Substrate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Wafer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fab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Singapour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Die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 X 82mils²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Thickness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525 ± 25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Al/Si 1% (1.1 ± 0.1 µm)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Bare 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62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passivation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P. </a:t>
                      </a:r>
                      <a:r>
                        <a:rPr lang="en-US" altLang="en-US" sz="1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Vapox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8000 ± 1600  Å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Pad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 X 90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Scribing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it-IT" sz="11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Saw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Back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side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contact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VDD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5753562" y="4657726"/>
            <a:ext cx="4156710" cy="1360805"/>
            <a:chOff x="1533" y="8808"/>
            <a:chExt cx="6546" cy="2143"/>
          </a:xfrm>
        </p:grpSpPr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1533" y="8808"/>
              <a:ext cx="6546" cy="2143"/>
            </a:xfrm>
            <a:prstGeom prst="rect">
              <a:avLst/>
            </a:prstGeom>
            <a:solidFill>
              <a:srgbClr val="FFFFFF"/>
            </a:solidFill>
            <a:ln w="2540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r>
                <a:rPr lang="en-US" sz="1100" b="1" u="sng" dirty="0">
                  <a:latin typeface="Times New Roman"/>
                  <a:ea typeface="Times New Roman"/>
                </a:rPr>
                <a:t>Die orientation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The die corner highlighted in red in the die layout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drawing above is positioned in the waffle pack as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indicated in the schematics beside.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 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fr-FR" sz="1100" b="1" u="sng" dirty="0" err="1">
                  <a:latin typeface="Times New Roman"/>
                  <a:ea typeface="Times New Roman"/>
                </a:rPr>
                <a:t>Waffle</a:t>
              </a:r>
              <a:r>
                <a:rPr lang="fr-FR" sz="1100" b="1" u="sng" dirty="0">
                  <a:latin typeface="Times New Roman"/>
                  <a:ea typeface="Times New Roman"/>
                </a:rPr>
                <a:t> pack 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 err="1">
                  <a:latin typeface="Times New Roman"/>
                  <a:ea typeface="Times New Roman"/>
                </a:rPr>
                <a:t>Entegris</a:t>
              </a:r>
              <a:r>
                <a:rPr lang="en-US" sz="1100" dirty="0">
                  <a:latin typeface="Times New Roman"/>
                  <a:ea typeface="Times New Roman"/>
                </a:rPr>
                <a:t> </a:t>
              </a:r>
              <a:r>
                <a:rPr lang="en-US" sz="1100" dirty="0" smtClean="0">
                  <a:latin typeface="Times New Roman"/>
                  <a:ea typeface="Times New Roman"/>
                </a:rPr>
                <a:t>H20-110-24-62C02</a:t>
              </a:r>
              <a:endParaRPr lang="fr-FR" sz="1100" dirty="0">
                <a:latin typeface="Times New Roman"/>
                <a:ea typeface="Times New Roman"/>
              </a:endParaRPr>
            </a:p>
          </p:txBody>
        </p:sp>
        <p:grpSp>
          <p:nvGrpSpPr>
            <p:cNvPr id="22" name="Group 21"/>
            <p:cNvGrpSpPr>
              <a:grpSpLocks/>
            </p:cNvGrpSpPr>
            <p:nvPr/>
          </p:nvGrpSpPr>
          <p:grpSpPr bwMode="auto">
            <a:xfrm>
              <a:off x="6152" y="8959"/>
              <a:ext cx="1741" cy="1841"/>
              <a:chOff x="255" y="365"/>
              <a:chExt cx="2115547" cy="2052483"/>
            </a:xfrm>
          </p:grpSpPr>
          <p:sp>
            <p:nvSpPr>
              <p:cNvPr id="23" name="Snip Single Corner Rectangle 408"/>
              <p:cNvSpPr>
                <a:spLocks/>
              </p:cNvSpPr>
              <p:nvPr/>
            </p:nvSpPr>
            <p:spPr bwMode="auto">
              <a:xfrm rot="16200000">
                <a:off x="31787" y="-31167"/>
                <a:ext cx="2052483" cy="2115547"/>
              </a:xfrm>
              <a:custGeom>
                <a:avLst/>
                <a:gdLst>
                  <a:gd name="T0" fmla="*/ 0 w 2052483"/>
                  <a:gd name="T1" fmla="*/ 0 h 2115421"/>
                  <a:gd name="T2" fmla="*/ 1710396 w 2052483"/>
                  <a:gd name="T3" fmla="*/ 0 h 2115421"/>
                  <a:gd name="T4" fmla="*/ 2052483 w 2052483"/>
                  <a:gd name="T5" fmla="*/ 342087 h 2115421"/>
                  <a:gd name="T6" fmla="*/ 2052483 w 2052483"/>
                  <a:gd name="T7" fmla="*/ 2115421 h 2115421"/>
                  <a:gd name="T8" fmla="*/ 0 w 2052483"/>
                  <a:gd name="T9" fmla="*/ 2115421 h 2115421"/>
                  <a:gd name="T10" fmla="*/ 0 w 2052483"/>
                  <a:gd name="T11" fmla="*/ 0 h 21154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52483" h="2115421">
                    <a:moveTo>
                      <a:pt x="0" y="0"/>
                    </a:moveTo>
                    <a:lnTo>
                      <a:pt x="1710396" y="0"/>
                    </a:lnTo>
                    <a:lnTo>
                      <a:pt x="2052483" y="342087"/>
                    </a:lnTo>
                    <a:lnTo>
                      <a:pt x="2052483" y="2115421"/>
                    </a:lnTo>
                    <a:lnTo>
                      <a:pt x="0" y="21154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/>
              </a:solidFill>
              <a:ln w="25400" cap="flat" cmpd="sng" algn="ctr">
                <a:solidFill>
                  <a:srgbClr val="385D8A"/>
                </a:solidFill>
                <a:prstDash val="solid"/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4" name="Rectangle 23"/>
              <p:cNvSpPr>
                <a:spLocks noChangeArrowheads="1"/>
              </p:cNvSpPr>
              <p:nvPr/>
            </p:nvSpPr>
            <p:spPr bwMode="auto">
              <a:xfrm>
                <a:off x="307915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5" name="Rectangle 24"/>
              <p:cNvSpPr>
                <a:spLocks noChangeArrowheads="1"/>
              </p:cNvSpPr>
              <p:nvPr/>
            </p:nvSpPr>
            <p:spPr bwMode="auto">
              <a:xfrm>
                <a:off x="1190417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6" name="Rectangle 25"/>
              <p:cNvSpPr>
                <a:spLocks noChangeArrowheads="1"/>
              </p:cNvSpPr>
              <p:nvPr/>
            </p:nvSpPr>
            <p:spPr bwMode="auto">
              <a:xfrm>
                <a:off x="307915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7" name="Rectangle 26"/>
              <p:cNvSpPr>
                <a:spLocks noChangeArrowheads="1"/>
              </p:cNvSpPr>
              <p:nvPr/>
            </p:nvSpPr>
            <p:spPr bwMode="auto">
              <a:xfrm>
                <a:off x="1190417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8" name="Right Triangle 27"/>
              <p:cNvSpPr>
                <a:spLocks noChangeArrowheads="1"/>
              </p:cNvSpPr>
              <p:nvPr/>
            </p:nvSpPr>
            <p:spPr bwMode="auto">
              <a:xfrm rot="5400000">
                <a:off x="307915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9" name="Right Triangle 28"/>
              <p:cNvSpPr>
                <a:spLocks noChangeArrowheads="1"/>
              </p:cNvSpPr>
              <p:nvPr/>
            </p:nvSpPr>
            <p:spPr bwMode="auto">
              <a:xfrm rot="5400000">
                <a:off x="1190417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0" name="Right Triangle 29"/>
              <p:cNvSpPr>
                <a:spLocks noChangeArrowheads="1"/>
              </p:cNvSpPr>
              <p:nvPr/>
            </p:nvSpPr>
            <p:spPr bwMode="auto">
              <a:xfrm rot="5400000">
                <a:off x="307915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1" name="Right Triangle 30"/>
              <p:cNvSpPr>
                <a:spLocks noChangeArrowheads="1"/>
              </p:cNvSpPr>
              <p:nvPr/>
            </p:nvSpPr>
            <p:spPr bwMode="auto">
              <a:xfrm rot="5400000">
                <a:off x="1190417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</p:grpSp>
      </p:grpSp>
      <p:sp>
        <p:nvSpPr>
          <p:cNvPr id="34" name="TextBox 33"/>
          <p:cNvSpPr txBox="1"/>
          <p:nvPr/>
        </p:nvSpPr>
        <p:spPr>
          <a:xfrm>
            <a:off x="4906875" y="5265530"/>
            <a:ext cx="780811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ST logo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469900" y="5969000"/>
            <a:ext cx="4859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Pad </a:t>
            </a:r>
            <a:r>
              <a:rPr lang="fr-FR" dirty="0" err="1" smtClean="0"/>
              <a:t>numbers</a:t>
            </a:r>
            <a:r>
              <a:rPr lang="fr-FR" dirty="0" smtClean="0"/>
              <a:t> are </a:t>
            </a:r>
            <a:r>
              <a:rPr lang="fr-FR" dirty="0" err="1" smtClean="0"/>
              <a:t>those</a:t>
            </a:r>
            <a:r>
              <a:rPr lang="fr-FR" dirty="0" smtClean="0"/>
              <a:t> of </a:t>
            </a:r>
            <a:r>
              <a:rPr lang="en-US" dirty="0"/>
              <a:t>FP, DIP and </a:t>
            </a:r>
            <a:r>
              <a:rPr lang="en-US" dirty="0" smtClean="0"/>
              <a:t>SO package</a:t>
            </a:r>
            <a:endParaRPr lang="en-US" dirty="0"/>
          </a:p>
        </p:txBody>
      </p:sp>
      <p:sp>
        <p:nvSpPr>
          <p:cNvPr id="113" name="Text Box 4"/>
          <p:cNvSpPr txBox="1">
            <a:spLocks noChangeArrowheads="1"/>
          </p:cNvSpPr>
          <p:nvPr/>
        </p:nvSpPr>
        <p:spPr bwMode="auto">
          <a:xfrm>
            <a:off x="3389730" y="1796804"/>
            <a:ext cx="20072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</a:t>
            </a:r>
            <a:endParaRPr lang="en-US" altLang="en-US"/>
          </a:p>
        </p:txBody>
      </p:sp>
      <p:sp>
        <p:nvSpPr>
          <p:cNvPr id="114" name="Text Box 6"/>
          <p:cNvSpPr txBox="1">
            <a:spLocks noChangeArrowheads="1"/>
          </p:cNvSpPr>
          <p:nvPr/>
        </p:nvSpPr>
        <p:spPr bwMode="auto">
          <a:xfrm>
            <a:off x="4634314" y="1769816"/>
            <a:ext cx="461402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 smtClean="0"/>
              <a:t>15</a:t>
            </a:r>
            <a:endParaRPr lang="en-US" altLang="en-US" dirty="0"/>
          </a:p>
        </p:txBody>
      </p:sp>
      <p:sp>
        <p:nvSpPr>
          <p:cNvPr id="115" name="Text Box 7"/>
          <p:cNvSpPr txBox="1">
            <a:spLocks noChangeArrowheads="1"/>
          </p:cNvSpPr>
          <p:nvPr/>
        </p:nvSpPr>
        <p:spPr bwMode="auto">
          <a:xfrm>
            <a:off x="5333637" y="3906592"/>
            <a:ext cx="363426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12</a:t>
            </a:r>
            <a:endParaRPr lang="en-US" altLang="en-US" dirty="0"/>
          </a:p>
        </p:txBody>
      </p:sp>
      <p:sp>
        <p:nvSpPr>
          <p:cNvPr id="116" name="Text Box 8"/>
          <p:cNvSpPr txBox="1">
            <a:spLocks noChangeArrowheads="1"/>
          </p:cNvSpPr>
          <p:nvPr/>
        </p:nvSpPr>
        <p:spPr bwMode="auto">
          <a:xfrm>
            <a:off x="5338970" y="4336804"/>
            <a:ext cx="396193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11</a:t>
            </a:r>
            <a:endParaRPr lang="en-US" altLang="en-US" dirty="0"/>
          </a:p>
        </p:txBody>
      </p:sp>
      <p:sp>
        <p:nvSpPr>
          <p:cNvPr id="117" name="Text Box 9"/>
          <p:cNvSpPr txBox="1">
            <a:spLocks noChangeArrowheads="1"/>
          </p:cNvSpPr>
          <p:nvPr/>
        </p:nvSpPr>
        <p:spPr bwMode="auto">
          <a:xfrm>
            <a:off x="4333959" y="5208342"/>
            <a:ext cx="433216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10</a:t>
            </a:r>
            <a:endParaRPr lang="en-US" altLang="en-US"/>
          </a:p>
        </p:txBody>
      </p:sp>
      <p:sp>
        <p:nvSpPr>
          <p:cNvPr id="118" name="Text Box 10"/>
          <p:cNvSpPr txBox="1">
            <a:spLocks noChangeArrowheads="1"/>
          </p:cNvSpPr>
          <p:nvPr/>
        </p:nvSpPr>
        <p:spPr bwMode="auto">
          <a:xfrm>
            <a:off x="3619918" y="5213104"/>
            <a:ext cx="20072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9</a:t>
            </a:r>
            <a:endParaRPr lang="en-US" altLang="en-US" dirty="0"/>
          </a:p>
        </p:txBody>
      </p:sp>
      <p:sp>
        <p:nvSpPr>
          <p:cNvPr id="119" name="Text Box 11"/>
          <p:cNvSpPr txBox="1">
            <a:spLocks noChangeArrowheads="1"/>
          </p:cNvSpPr>
          <p:nvPr/>
        </p:nvSpPr>
        <p:spPr bwMode="auto">
          <a:xfrm>
            <a:off x="3268084" y="5235329"/>
            <a:ext cx="501754" cy="40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8</a:t>
            </a:r>
          </a:p>
          <a:p>
            <a:pPr eaLnBrk="1" hangingPunct="1"/>
            <a:r>
              <a:rPr lang="fr-FR" altLang="en-US" dirty="0"/>
              <a:t>VSS</a:t>
            </a:r>
            <a:endParaRPr lang="en-US" altLang="en-US" dirty="0"/>
          </a:p>
        </p:txBody>
      </p:sp>
      <p:sp>
        <p:nvSpPr>
          <p:cNvPr id="120" name="Text Box 12"/>
          <p:cNvSpPr txBox="1">
            <a:spLocks noChangeArrowheads="1"/>
          </p:cNvSpPr>
          <p:nvPr/>
        </p:nvSpPr>
        <p:spPr bwMode="auto">
          <a:xfrm>
            <a:off x="2665830" y="5213103"/>
            <a:ext cx="20072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7</a:t>
            </a:r>
          </a:p>
        </p:txBody>
      </p:sp>
      <p:sp>
        <p:nvSpPr>
          <p:cNvPr id="121" name="Text Box 13"/>
          <p:cNvSpPr txBox="1">
            <a:spLocks noChangeArrowheads="1"/>
          </p:cNvSpPr>
          <p:nvPr/>
        </p:nvSpPr>
        <p:spPr bwMode="auto">
          <a:xfrm>
            <a:off x="1957805" y="4806704"/>
            <a:ext cx="20072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6</a:t>
            </a:r>
            <a:endParaRPr lang="en-US" altLang="en-US"/>
          </a:p>
        </p:txBody>
      </p:sp>
      <p:sp>
        <p:nvSpPr>
          <p:cNvPr id="122" name="Text Box 14"/>
          <p:cNvSpPr txBox="1">
            <a:spLocks noChangeArrowheads="1"/>
          </p:cNvSpPr>
          <p:nvPr/>
        </p:nvSpPr>
        <p:spPr bwMode="auto">
          <a:xfrm>
            <a:off x="1845093" y="4146304"/>
            <a:ext cx="20072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5</a:t>
            </a:r>
            <a:endParaRPr lang="en-US" altLang="en-US"/>
          </a:p>
        </p:txBody>
      </p:sp>
      <p:sp>
        <p:nvSpPr>
          <p:cNvPr id="123" name="Text Box 15"/>
          <p:cNvSpPr txBox="1">
            <a:spLocks noChangeArrowheads="1"/>
          </p:cNvSpPr>
          <p:nvPr/>
        </p:nvSpPr>
        <p:spPr bwMode="auto">
          <a:xfrm>
            <a:off x="1840330" y="3641479"/>
            <a:ext cx="20072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4</a:t>
            </a:r>
            <a:endParaRPr lang="en-US" altLang="en-US"/>
          </a:p>
        </p:txBody>
      </p:sp>
      <p:sp>
        <p:nvSpPr>
          <p:cNvPr id="124" name="Text Box 16"/>
          <p:cNvSpPr txBox="1">
            <a:spLocks noChangeArrowheads="1"/>
          </p:cNvSpPr>
          <p:nvPr/>
        </p:nvSpPr>
        <p:spPr bwMode="auto">
          <a:xfrm>
            <a:off x="1856205" y="2754067"/>
            <a:ext cx="20072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3</a:t>
            </a:r>
            <a:endParaRPr lang="en-US" altLang="en-US"/>
          </a:p>
        </p:txBody>
      </p:sp>
      <p:sp>
        <p:nvSpPr>
          <p:cNvPr id="125" name="Text Box 17"/>
          <p:cNvSpPr txBox="1">
            <a:spLocks noChangeArrowheads="1"/>
          </p:cNvSpPr>
          <p:nvPr/>
        </p:nvSpPr>
        <p:spPr bwMode="auto">
          <a:xfrm>
            <a:off x="2484855" y="1790454"/>
            <a:ext cx="20072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2</a:t>
            </a:r>
            <a:endParaRPr lang="en-US" altLang="en-US"/>
          </a:p>
        </p:txBody>
      </p:sp>
      <p:sp>
        <p:nvSpPr>
          <p:cNvPr id="126" name="Text Box 20"/>
          <p:cNvSpPr txBox="1">
            <a:spLocks noChangeArrowheads="1"/>
          </p:cNvSpPr>
          <p:nvPr/>
        </p:nvSpPr>
        <p:spPr bwMode="auto">
          <a:xfrm>
            <a:off x="3861805" y="1647578"/>
            <a:ext cx="484854" cy="40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VDD</a:t>
            </a:r>
          </a:p>
          <a:p>
            <a:pPr eaLnBrk="1" hangingPunct="1"/>
            <a:r>
              <a:rPr lang="fr-FR" altLang="en-US" dirty="0"/>
              <a:t>16</a:t>
            </a:r>
            <a:endParaRPr lang="en-US" altLang="en-US" dirty="0"/>
          </a:p>
        </p:txBody>
      </p:sp>
      <p:pic>
        <p:nvPicPr>
          <p:cNvPr id="12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4402" y="2123878"/>
            <a:ext cx="3074092" cy="296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8" name="Text Box 6"/>
          <p:cNvSpPr txBox="1">
            <a:spLocks noChangeArrowheads="1"/>
          </p:cNvSpPr>
          <p:nvPr/>
        </p:nvSpPr>
        <p:spPr bwMode="auto">
          <a:xfrm>
            <a:off x="5338971" y="3260479"/>
            <a:ext cx="385079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13</a:t>
            </a:r>
            <a:endParaRPr lang="en-US" altLang="en-US"/>
          </a:p>
        </p:txBody>
      </p:sp>
      <p:sp>
        <p:nvSpPr>
          <p:cNvPr id="129" name="Text Box 6"/>
          <p:cNvSpPr txBox="1">
            <a:spLocks noChangeArrowheads="1"/>
          </p:cNvSpPr>
          <p:nvPr/>
        </p:nvSpPr>
        <p:spPr bwMode="auto">
          <a:xfrm>
            <a:off x="5333637" y="2482603"/>
            <a:ext cx="365013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14</a:t>
            </a:r>
            <a:endParaRPr lang="en-US" altLang="en-US" dirty="0"/>
          </a:p>
        </p:txBody>
      </p:sp>
      <p:sp>
        <p:nvSpPr>
          <p:cNvPr id="130" name="Right Triangle 129"/>
          <p:cNvSpPr/>
          <p:nvPr/>
        </p:nvSpPr>
        <p:spPr>
          <a:xfrm rot="5400000">
            <a:off x="2110362" y="2004244"/>
            <a:ext cx="212206" cy="181411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49" name="Oval 48"/>
          <p:cNvSpPr/>
          <p:nvPr/>
        </p:nvSpPr>
        <p:spPr>
          <a:xfrm>
            <a:off x="4906875" y="4619675"/>
            <a:ext cx="188841" cy="41255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2" name="Straight Arrow Connector 51"/>
          <p:cNvCxnSpPr>
            <a:stCxn id="34" idx="0"/>
            <a:endCxn id="49" idx="6"/>
          </p:cNvCxnSpPr>
          <p:nvPr/>
        </p:nvCxnSpPr>
        <p:spPr>
          <a:xfrm flipH="1" flipV="1">
            <a:off x="5095716" y="4825952"/>
            <a:ext cx="201565" cy="43957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744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PPVER" val="ᅁᄼᄾ"/>
  <p:tag name="RANDOM" val="14"/>
  <p:tag name="CLINAME" val="ᅡᅢᄮᅠᅳᆁᆂᆀᅷᅱᆂᅳᅲ!ᅣᅼᅑᅺᅯᆁᆁᅷᅴᅷᅳᅲ"/>
  <p:tag name="DATETIME" val="ᅆᄽᅀᅂᄽᅀᄾᄿᅅᄮᄮᄿᅄᅈᅃᅂᅞᅛᄮᄶᅕᅛᅢᄹᅀᅈᄾᄷ!ᅇᄽᅃᄽᅀᄾᄿᅅᄮᄮᄿᅆᅈᄿᅃᅞᅛᄮᄶᅕᅛᅢᄹᅀᅈᄾᄷ"/>
  <p:tag name="DONEBY" val="ᅡᅢᅪᅏᅼᅲᆀᅳᄮᅣᅕᅣᅓᅜ!ᅡᅢᅪᅏᅼᅲᆀᅳᄮᅣᅕᅣᅓᅜ"/>
  <p:tag name="IPADDRESS" val="ᅠᅓᅜᅑᅥᅚᄾᄾᄿᅂ!ᅠᅓᅜᅑᅥᅚᄾᄾᄿᅂ"/>
  <p:tag name="CHECKSUM" val="ᅂᅃᅃᅆ!ᅂᅂᅅ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132</Words>
  <Application>Microsoft Office PowerPoint</Application>
  <PresentationFormat>Widescreen</PresentationFormat>
  <Paragraphs>51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STMicroelectronics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 UGUEN</dc:creator>
  <cp:lastModifiedBy>Philippe VAUGEOIS</cp:lastModifiedBy>
  <cp:revision>19</cp:revision>
  <dcterms:created xsi:type="dcterms:W3CDTF">2017-08-24T14:54:01Z</dcterms:created>
  <dcterms:modified xsi:type="dcterms:W3CDTF">2018-09-24T11:24:06Z</dcterms:modified>
</cp:coreProperties>
</file>