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8" r:id="rId2"/>
  </p:sldIdLst>
  <p:sldSz cx="12192000" cy="6858000"/>
  <p:notesSz cx="6858000" cy="9144000"/>
  <p:custDataLst>
    <p:tags r:id="rId4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16" autoAdjust="0"/>
    <p:restoredTop sz="94660"/>
  </p:normalViewPr>
  <p:slideViewPr>
    <p:cSldViewPr snapToGrid="0">
      <p:cViewPr varScale="1">
        <p:scale>
          <a:sx n="76" d="100"/>
          <a:sy n="76" d="100"/>
        </p:scale>
        <p:origin x="126" y="82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ADD7A1F-B811-477C-9989-A280628ACE1C}" type="datetimeFigureOut">
              <a:rPr lang="en-US" smtClean="0"/>
              <a:t>9/24/2018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EDD1CDA-43B2-4270-A1F7-AD426F2DDD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4812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0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54088">
              <a:defRPr kumimoji="1" sz="12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954088">
              <a:defRPr kumimoji="1" sz="12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954088">
              <a:defRPr kumimoji="1" sz="12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954088">
              <a:defRPr kumimoji="1" sz="12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954088">
              <a:defRPr kumimoji="1" sz="1200">
                <a:solidFill>
                  <a:schemeClr val="tx1"/>
                </a:solidFill>
                <a:latin typeface="Arial" charset="0"/>
              </a:defRPr>
            </a:lvl5pPr>
            <a:lvl6pPr marL="2514600" indent="-228600" defTabSz="95408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charset="0"/>
              </a:defRPr>
            </a:lvl6pPr>
            <a:lvl7pPr marL="2971800" indent="-228600" defTabSz="95408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charset="0"/>
              </a:defRPr>
            </a:lvl7pPr>
            <a:lvl8pPr marL="3429000" indent="-228600" defTabSz="95408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charset="0"/>
              </a:defRPr>
            </a:lvl8pPr>
            <a:lvl9pPr marL="3886200" indent="-228600" defTabSz="95408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86E150C-729D-46AA-BFE5-8BDFC158DCB6}" type="slidenum">
              <a:rPr kumimoji="0" lang="en-US" altLang="en-US" sz="1300">
                <a:latin typeface="Times New Roman" pitchFamily="18" charset="0"/>
              </a:rPr>
              <a:pPr/>
              <a:t>1</a:t>
            </a:fld>
            <a:endParaRPr kumimoji="0" lang="en-US" altLang="en-US" sz="1300">
              <a:latin typeface="Times New Roman" pitchFamily="18" charset="0"/>
            </a:endParaRPr>
          </a:p>
        </p:txBody>
      </p:sp>
      <p:sp>
        <p:nvSpPr>
          <p:cNvPr id="1290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90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fr-FR" altLang="en-US" smtClean="0"/>
          </a:p>
        </p:txBody>
      </p:sp>
      <p:sp>
        <p:nvSpPr>
          <p:cNvPr id="129029" name="Header Placeholder 1"/>
          <p:cNvSpPr>
            <a:spLocks noGrp="1"/>
          </p:cNvSpPr>
          <p:nvPr>
            <p:ph type="hdr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55675">
              <a:defRPr kumimoji="1" sz="12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955675">
              <a:defRPr kumimoji="1" sz="12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955675">
              <a:defRPr kumimoji="1" sz="12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955675">
              <a:defRPr kumimoji="1" sz="12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955675">
              <a:defRPr kumimoji="1" sz="1200">
                <a:solidFill>
                  <a:schemeClr val="tx1"/>
                </a:solidFill>
                <a:latin typeface="Arial" charset="0"/>
              </a:defRPr>
            </a:lvl5pPr>
            <a:lvl6pPr marL="25146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charset="0"/>
              </a:defRPr>
            </a:lvl6pPr>
            <a:lvl7pPr marL="29718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charset="0"/>
              </a:defRPr>
            </a:lvl7pPr>
            <a:lvl8pPr marL="34290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charset="0"/>
              </a:defRPr>
            </a:lvl8pPr>
            <a:lvl9pPr marL="38862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charset="0"/>
              </a:defRPr>
            </a:lvl9pPr>
          </a:lstStyle>
          <a:p>
            <a:endParaRPr kumimoji="0" lang="en-US" altLang="en-US" sz="1300" smtClean="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3409908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13FA-D3FC-4F65-875C-3CB6D5F20E9D}" type="datetimeFigureOut">
              <a:rPr lang="en-US" smtClean="0"/>
              <a:t>9/24/2018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84287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13FA-D3FC-4F65-875C-3CB6D5F20E9D}" type="datetimeFigureOut">
              <a:rPr lang="en-US" smtClean="0"/>
              <a:t>9/24/2018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62573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13FA-D3FC-4F65-875C-3CB6D5F20E9D}" type="datetimeFigureOut">
              <a:rPr lang="en-US" smtClean="0"/>
              <a:t>9/24/2018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26257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13FA-D3FC-4F65-875C-3CB6D5F20E9D}" type="datetimeFigureOut">
              <a:rPr lang="en-US" smtClean="0"/>
              <a:t>9/24/2018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89349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13FA-D3FC-4F65-875C-3CB6D5F20E9D}" type="datetimeFigureOut">
              <a:rPr lang="en-US" smtClean="0"/>
              <a:t>9/24/2018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51243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13FA-D3FC-4F65-875C-3CB6D5F20E9D}" type="datetimeFigureOut">
              <a:rPr lang="en-US" smtClean="0"/>
              <a:t>9/24/2018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81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13FA-D3FC-4F65-875C-3CB6D5F20E9D}" type="datetimeFigureOut">
              <a:rPr lang="en-US" smtClean="0"/>
              <a:t>9/24/2018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17433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13FA-D3FC-4F65-875C-3CB6D5F20E9D}" type="datetimeFigureOut">
              <a:rPr lang="en-US" smtClean="0"/>
              <a:t>9/24/2018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31809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13FA-D3FC-4F65-875C-3CB6D5F20E9D}" type="datetimeFigureOut">
              <a:rPr lang="en-US" smtClean="0"/>
              <a:t>9/24/2018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60201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13FA-D3FC-4F65-875C-3CB6D5F20E9D}" type="datetimeFigureOut">
              <a:rPr lang="en-US" smtClean="0"/>
              <a:t>9/24/2018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86897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13FA-D3FC-4F65-875C-3CB6D5F20E9D}" type="datetimeFigureOut">
              <a:rPr lang="en-US" smtClean="0"/>
              <a:t>9/24/2018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70738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3A13FA-D3FC-4F65-875C-3CB6D5F20E9D}" type="datetimeFigureOut">
              <a:rPr lang="en-US" smtClean="0"/>
              <a:t>9/24/2018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48577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3" name="Rectangle 3"/>
          <p:cNvSpPr>
            <a:spLocks noChangeArrowheads="1"/>
          </p:cNvSpPr>
          <p:nvPr/>
        </p:nvSpPr>
        <p:spPr bwMode="auto">
          <a:xfrm>
            <a:off x="3810000" y="846962"/>
            <a:ext cx="4715435" cy="525401"/>
          </a:xfrm>
          <a:prstGeom prst="rect">
            <a:avLst/>
          </a:prstGeom>
          <a:noFill/>
          <a:ln w="635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90000" tIns="46800" rIns="90000" bIns="46800" anchor="ctr">
            <a:spAutoFit/>
          </a:bodyPr>
          <a:lstStyle/>
          <a:p>
            <a:pPr algn="ctr" eaLnBrk="1" hangingPunct="1"/>
            <a:r>
              <a:rPr lang="fr-FR" altLang="en-US" sz="1400" b="1" dirty="0"/>
              <a:t> PART NUMBER:</a:t>
            </a:r>
            <a:r>
              <a:rPr lang="fr-FR" altLang="en-US" sz="1400" dirty="0"/>
              <a:t>   </a:t>
            </a:r>
            <a:r>
              <a:rPr lang="fr-FR" altLang="en-US" sz="1400" dirty="0" smtClean="0"/>
              <a:t>4093BEDIE2S</a:t>
            </a:r>
            <a:r>
              <a:rPr lang="fr-FR" altLang="en-US" sz="1400" dirty="0"/>
              <a:t>, </a:t>
            </a:r>
            <a:r>
              <a:rPr lang="fr-FR" altLang="en-US" sz="1400" dirty="0" smtClean="0"/>
              <a:t>4093BEDIE2HR</a:t>
            </a:r>
            <a:endParaRPr lang="fr-FR" altLang="en-US" sz="1400" b="1" dirty="0"/>
          </a:p>
          <a:p>
            <a:pPr algn="ctr" eaLnBrk="1" hangingPunct="1"/>
            <a:r>
              <a:rPr lang="fr-FR" altLang="en-US" sz="1400" b="1" dirty="0"/>
              <a:t>DIE REFERENCE: </a:t>
            </a:r>
            <a:r>
              <a:rPr lang="fr-FR" altLang="en-US" sz="1400" dirty="0" smtClean="0"/>
              <a:t>C4938 </a:t>
            </a:r>
            <a:r>
              <a:rPr lang="fr-FR" altLang="en-US" sz="1400" dirty="0"/>
              <a:t>– </a:t>
            </a:r>
            <a:r>
              <a:rPr lang="fr-FR" altLang="en-US" sz="1400" dirty="0" smtClean="0"/>
              <a:t>P93B </a:t>
            </a:r>
            <a:r>
              <a:rPr lang="fr-FR" altLang="en-US" sz="1400" dirty="0"/>
              <a:t>– </a:t>
            </a:r>
            <a:r>
              <a:rPr lang="fr-FR" altLang="en-US" sz="1400" dirty="0" smtClean="0"/>
              <a:t>800A</a:t>
            </a:r>
            <a:endParaRPr lang="en-US" altLang="en-US" sz="1400" dirty="0"/>
          </a:p>
        </p:txBody>
      </p:sp>
      <p:graphicFrame>
        <p:nvGraphicFramePr>
          <p:cNvPr id="19" name="Table 1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89769866"/>
              </p:ext>
            </p:extLst>
          </p:nvPr>
        </p:nvGraphicFramePr>
        <p:xfrm>
          <a:off x="5906929" y="1989211"/>
          <a:ext cx="3840914" cy="2298870"/>
        </p:xfrm>
        <a:graphic>
          <a:graphicData uri="http://schemas.openxmlformats.org/drawingml/2006/table">
            <a:tbl>
              <a:tblPr firstRow="1" firstCol="1" bandRow="1">
                <a:tableStyleId>{21E4AEA4-8DFA-4A89-87EB-49C32662AFE0}</a:tableStyleId>
              </a:tblPr>
              <a:tblGrid>
                <a:gridCol w="1918180"/>
                <a:gridCol w="1922734"/>
              </a:tblGrid>
              <a:tr h="420861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de-DE" sz="1400" dirty="0">
                          <a:solidFill>
                            <a:schemeClr val="tx1"/>
                          </a:solidFill>
                          <a:effectLst/>
                        </a:rPr>
                        <a:t>Technological and mechanical characteristics of chip</a:t>
                      </a:r>
                      <a:endParaRPr lang="fr-FR" sz="12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</a:tr>
              <a:tr h="18036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Substrate</a:t>
                      </a:r>
                      <a:endParaRPr lang="fr-FR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de-DE" sz="11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Silicon</a:t>
                      </a:r>
                      <a:endParaRPr lang="fr-FR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8036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fr-FR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Wafer </a:t>
                      </a:r>
                      <a:r>
                        <a:rPr lang="fr-FR" sz="120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fab</a:t>
                      </a:r>
                      <a:r>
                        <a:rPr lang="fr-FR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fr-FR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fr-FR" sz="11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Singapour</a:t>
                      </a:r>
                      <a:endParaRPr lang="fr-FR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8036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Die</a:t>
                      </a:r>
                      <a:r>
                        <a:rPr lang="en-US" sz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size</a:t>
                      </a:r>
                      <a:endParaRPr lang="fr-FR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tabLst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94288" algn="l"/>
                          <a:tab pos="6686550" algn="l"/>
                        </a:tabLst>
                      </a:pPr>
                      <a:r>
                        <a:rPr lang="en-US" altLang="en-US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 X 45mils²</a:t>
                      </a:r>
                      <a:endParaRPr lang="en-US" altLang="en-US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8036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Thickness</a:t>
                      </a:r>
                      <a:endParaRPr lang="fr-FR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altLang="en-US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525 ± 25 µm</a:t>
                      </a:r>
                      <a:endParaRPr lang="fr-FR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8036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Top metallization</a:t>
                      </a:r>
                      <a:endParaRPr lang="fr-FR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tabLst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94288" algn="l"/>
                          <a:tab pos="6686550" algn="l"/>
                        </a:tabLst>
                      </a:pPr>
                      <a:r>
                        <a:rPr lang="en-US" altLang="en-US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Al/Si 1% (1.1 ± 0.1 µm)</a:t>
                      </a:r>
                      <a:endParaRPr lang="en-US" altLang="en-US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8036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Back</a:t>
                      </a:r>
                      <a:r>
                        <a:rPr lang="en-US" sz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metallization</a:t>
                      </a:r>
                      <a:endParaRPr lang="fr-FR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1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Bare Silicon</a:t>
                      </a:r>
                      <a:endParaRPr lang="fr-FR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2623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Top passivation</a:t>
                      </a:r>
                      <a:endParaRPr lang="fr-FR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tabLst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94288" algn="l"/>
                          <a:tab pos="6686550" algn="l"/>
                        </a:tabLst>
                      </a:pPr>
                      <a:r>
                        <a:rPr lang="en-US" altLang="en-US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P. </a:t>
                      </a:r>
                      <a:r>
                        <a:rPr lang="en-US" altLang="en-US" sz="110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Vapox</a:t>
                      </a:r>
                      <a:r>
                        <a:rPr lang="en-US" altLang="en-US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8000 ± 1600  Å</a:t>
                      </a:r>
                      <a:endParaRPr lang="en-US" altLang="en-US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8036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Pad</a:t>
                      </a:r>
                      <a:r>
                        <a:rPr lang="en-US" sz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size</a:t>
                      </a:r>
                      <a:endParaRPr lang="fr-FR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altLang="en-US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90 X 90 µm</a:t>
                      </a:r>
                      <a:endParaRPr lang="fr-FR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8036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Scribing</a:t>
                      </a:r>
                      <a:endParaRPr lang="fr-FR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it-IT" sz="110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Saw</a:t>
                      </a:r>
                      <a:endParaRPr lang="fr-FR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8036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fr-FR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Back </a:t>
                      </a:r>
                      <a:r>
                        <a:rPr lang="fr-FR" sz="120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side</a:t>
                      </a:r>
                      <a:r>
                        <a:rPr lang="fr-FR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 contact</a:t>
                      </a:r>
                      <a:endParaRPr lang="fr-FR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fr-FR" sz="11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VDD</a:t>
                      </a:r>
                      <a:endParaRPr lang="fr-FR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grpSp>
        <p:nvGrpSpPr>
          <p:cNvPr id="20" name="Group 19"/>
          <p:cNvGrpSpPr>
            <a:grpSpLocks/>
          </p:cNvGrpSpPr>
          <p:nvPr/>
        </p:nvGrpSpPr>
        <p:grpSpPr bwMode="auto">
          <a:xfrm>
            <a:off x="5753562" y="4657726"/>
            <a:ext cx="4156710" cy="1360805"/>
            <a:chOff x="1533" y="8808"/>
            <a:chExt cx="6546" cy="2143"/>
          </a:xfrm>
        </p:grpSpPr>
        <p:sp>
          <p:nvSpPr>
            <p:cNvPr id="21" name="Rectangle 20"/>
            <p:cNvSpPr>
              <a:spLocks noChangeArrowheads="1"/>
            </p:cNvSpPr>
            <p:nvPr/>
          </p:nvSpPr>
          <p:spPr bwMode="auto">
            <a:xfrm>
              <a:off x="1533" y="8808"/>
              <a:ext cx="6546" cy="2143"/>
            </a:xfrm>
            <a:prstGeom prst="rect">
              <a:avLst/>
            </a:prstGeom>
            <a:solidFill>
              <a:srgbClr val="FFFFFF"/>
            </a:solidFill>
            <a:ln w="25400" algn="ctr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ctr" anchorCtr="0" upright="1">
              <a:noAutofit/>
            </a:bodyPr>
            <a:lstStyle/>
            <a:p>
              <a:r>
                <a:rPr lang="en-US" sz="1100" b="1" u="sng" dirty="0">
                  <a:latin typeface="Times New Roman"/>
                  <a:ea typeface="Times New Roman"/>
                </a:rPr>
                <a:t>Die orientation</a:t>
              </a:r>
              <a:endParaRPr lang="fr-FR" sz="1600" dirty="0">
                <a:latin typeface="Times New Roman"/>
                <a:ea typeface="Times New Roman"/>
              </a:endParaRPr>
            </a:p>
            <a:p>
              <a:r>
                <a:rPr lang="en-US" sz="1100" dirty="0">
                  <a:latin typeface="Times New Roman"/>
                  <a:ea typeface="Times New Roman"/>
                </a:rPr>
                <a:t>The die corner highlighted in red in the die layout</a:t>
              </a:r>
              <a:endParaRPr lang="fr-FR" sz="1600" dirty="0">
                <a:latin typeface="Times New Roman"/>
                <a:ea typeface="Times New Roman"/>
              </a:endParaRPr>
            </a:p>
            <a:p>
              <a:r>
                <a:rPr lang="en-US" sz="1100" dirty="0">
                  <a:latin typeface="Times New Roman"/>
                  <a:ea typeface="Times New Roman"/>
                </a:rPr>
                <a:t>drawing above is positioned in the waffle pack as</a:t>
              </a:r>
              <a:endParaRPr lang="fr-FR" sz="1600" dirty="0">
                <a:latin typeface="Times New Roman"/>
                <a:ea typeface="Times New Roman"/>
              </a:endParaRPr>
            </a:p>
            <a:p>
              <a:r>
                <a:rPr lang="en-US" sz="1100" dirty="0">
                  <a:latin typeface="Times New Roman"/>
                  <a:ea typeface="Times New Roman"/>
                </a:rPr>
                <a:t>indicated in the schematics beside.</a:t>
              </a:r>
              <a:endParaRPr lang="fr-FR" sz="1600" dirty="0">
                <a:latin typeface="Times New Roman"/>
                <a:ea typeface="Times New Roman"/>
              </a:endParaRPr>
            </a:p>
            <a:p>
              <a:r>
                <a:rPr lang="en-US" sz="1100" dirty="0">
                  <a:latin typeface="Times New Roman"/>
                  <a:ea typeface="Times New Roman"/>
                </a:rPr>
                <a:t> </a:t>
              </a:r>
              <a:endParaRPr lang="fr-FR" sz="1600" dirty="0">
                <a:latin typeface="Times New Roman"/>
                <a:ea typeface="Times New Roman"/>
              </a:endParaRPr>
            </a:p>
            <a:p>
              <a:r>
                <a:rPr lang="fr-FR" sz="1100" b="1" u="sng" dirty="0" err="1">
                  <a:latin typeface="Times New Roman"/>
                  <a:ea typeface="Times New Roman"/>
                </a:rPr>
                <a:t>Waffle</a:t>
              </a:r>
              <a:r>
                <a:rPr lang="fr-FR" sz="1100" b="1" u="sng" dirty="0">
                  <a:latin typeface="Times New Roman"/>
                  <a:ea typeface="Times New Roman"/>
                </a:rPr>
                <a:t> pack </a:t>
              </a:r>
              <a:endParaRPr lang="fr-FR" sz="1600" dirty="0">
                <a:latin typeface="Times New Roman"/>
                <a:ea typeface="Times New Roman"/>
              </a:endParaRPr>
            </a:p>
            <a:p>
              <a:r>
                <a:rPr lang="en-US" sz="1100" dirty="0" err="1">
                  <a:latin typeface="Times New Roman"/>
                  <a:ea typeface="Times New Roman"/>
                </a:rPr>
                <a:t>Entegris</a:t>
              </a:r>
              <a:r>
                <a:rPr lang="en-US" sz="1100" dirty="0">
                  <a:latin typeface="Times New Roman"/>
                  <a:ea typeface="Times New Roman"/>
                </a:rPr>
                <a:t> </a:t>
              </a:r>
              <a:r>
                <a:rPr lang="en-US" sz="1100" dirty="0" smtClean="0">
                  <a:latin typeface="Times New Roman"/>
                  <a:ea typeface="Times New Roman"/>
                </a:rPr>
                <a:t>H20-051090-24-62C02</a:t>
              </a:r>
              <a:endParaRPr lang="fr-FR" sz="1100" dirty="0">
                <a:latin typeface="Times New Roman"/>
                <a:ea typeface="Times New Roman"/>
              </a:endParaRPr>
            </a:p>
          </p:txBody>
        </p:sp>
        <p:grpSp>
          <p:nvGrpSpPr>
            <p:cNvPr id="22" name="Group 21"/>
            <p:cNvGrpSpPr>
              <a:grpSpLocks/>
            </p:cNvGrpSpPr>
            <p:nvPr/>
          </p:nvGrpSpPr>
          <p:grpSpPr bwMode="auto">
            <a:xfrm>
              <a:off x="6152" y="8959"/>
              <a:ext cx="1741" cy="1841"/>
              <a:chOff x="255" y="365"/>
              <a:chExt cx="2115547" cy="2052483"/>
            </a:xfrm>
          </p:grpSpPr>
          <p:sp>
            <p:nvSpPr>
              <p:cNvPr id="23" name="Snip Single Corner Rectangle 408"/>
              <p:cNvSpPr>
                <a:spLocks/>
              </p:cNvSpPr>
              <p:nvPr/>
            </p:nvSpPr>
            <p:spPr bwMode="auto">
              <a:xfrm rot="16200000">
                <a:off x="31787" y="-31167"/>
                <a:ext cx="2052483" cy="2115547"/>
              </a:xfrm>
              <a:custGeom>
                <a:avLst/>
                <a:gdLst>
                  <a:gd name="T0" fmla="*/ 0 w 2052483"/>
                  <a:gd name="T1" fmla="*/ 0 h 2115421"/>
                  <a:gd name="T2" fmla="*/ 1710396 w 2052483"/>
                  <a:gd name="T3" fmla="*/ 0 h 2115421"/>
                  <a:gd name="T4" fmla="*/ 2052483 w 2052483"/>
                  <a:gd name="T5" fmla="*/ 342087 h 2115421"/>
                  <a:gd name="T6" fmla="*/ 2052483 w 2052483"/>
                  <a:gd name="T7" fmla="*/ 2115421 h 2115421"/>
                  <a:gd name="T8" fmla="*/ 0 w 2052483"/>
                  <a:gd name="T9" fmla="*/ 2115421 h 2115421"/>
                  <a:gd name="T10" fmla="*/ 0 w 2052483"/>
                  <a:gd name="T11" fmla="*/ 0 h 211542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2052483" h="2115421">
                    <a:moveTo>
                      <a:pt x="0" y="0"/>
                    </a:moveTo>
                    <a:lnTo>
                      <a:pt x="1710396" y="0"/>
                    </a:lnTo>
                    <a:lnTo>
                      <a:pt x="2052483" y="342087"/>
                    </a:lnTo>
                    <a:lnTo>
                      <a:pt x="2052483" y="2115421"/>
                    </a:lnTo>
                    <a:lnTo>
                      <a:pt x="0" y="211542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595959"/>
              </a:solidFill>
              <a:ln w="25400" cap="flat" cmpd="sng" algn="ctr">
                <a:solidFill>
                  <a:srgbClr val="385D8A"/>
                </a:solidFill>
                <a:prstDash val="solid"/>
                <a:round/>
                <a:headEnd/>
                <a:tailEnd/>
              </a:ln>
            </p:spPr>
            <p:txBody>
              <a:bodyPr rot="0" vert="horz" wrap="square" lIns="91440" tIns="45720" rIns="91440" bIns="45720" anchor="ctr" anchorCtr="0" upright="1">
                <a:noAutofit/>
              </a:bodyPr>
              <a:lstStyle/>
              <a:p>
                <a:endParaRPr lang="fr-FR"/>
              </a:p>
            </p:txBody>
          </p:sp>
          <p:sp>
            <p:nvSpPr>
              <p:cNvPr id="24" name="Rectangle 23"/>
              <p:cNvSpPr>
                <a:spLocks noChangeArrowheads="1"/>
              </p:cNvSpPr>
              <p:nvPr/>
            </p:nvSpPr>
            <p:spPr bwMode="auto">
              <a:xfrm>
                <a:off x="307915" y="223713"/>
                <a:ext cx="648335" cy="626745"/>
              </a:xfrm>
              <a:prstGeom prst="rect">
                <a:avLst/>
              </a:prstGeom>
              <a:solidFill>
                <a:srgbClr val="BFBFBF"/>
              </a:solidFill>
              <a:ln w="25400" cap="flat" cmpd="sng" algn="ctr">
                <a:solidFill>
                  <a:srgbClr val="385D8A"/>
                </a:solidFill>
                <a:prstDash val="solid"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ctr" anchorCtr="0" upright="1">
                <a:noAutofit/>
              </a:bodyPr>
              <a:lstStyle/>
              <a:p>
                <a:endParaRPr lang="fr-FR"/>
              </a:p>
            </p:txBody>
          </p:sp>
          <p:sp>
            <p:nvSpPr>
              <p:cNvPr id="25" name="Rectangle 24"/>
              <p:cNvSpPr>
                <a:spLocks noChangeArrowheads="1"/>
              </p:cNvSpPr>
              <p:nvPr/>
            </p:nvSpPr>
            <p:spPr bwMode="auto">
              <a:xfrm>
                <a:off x="1190417" y="223713"/>
                <a:ext cx="648335" cy="626745"/>
              </a:xfrm>
              <a:prstGeom prst="rect">
                <a:avLst/>
              </a:prstGeom>
              <a:solidFill>
                <a:srgbClr val="BFBFBF"/>
              </a:solidFill>
              <a:ln w="25400" cap="flat" cmpd="sng" algn="ctr">
                <a:solidFill>
                  <a:srgbClr val="385D8A"/>
                </a:solidFill>
                <a:prstDash val="solid"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ctr" anchorCtr="0" upright="1">
                <a:noAutofit/>
              </a:bodyPr>
              <a:lstStyle/>
              <a:p>
                <a:endParaRPr lang="fr-FR"/>
              </a:p>
            </p:txBody>
          </p:sp>
          <p:sp>
            <p:nvSpPr>
              <p:cNvPr id="26" name="Rectangle 25"/>
              <p:cNvSpPr>
                <a:spLocks noChangeArrowheads="1"/>
              </p:cNvSpPr>
              <p:nvPr/>
            </p:nvSpPr>
            <p:spPr bwMode="auto">
              <a:xfrm>
                <a:off x="307915" y="1116848"/>
                <a:ext cx="648335" cy="626745"/>
              </a:xfrm>
              <a:prstGeom prst="rect">
                <a:avLst/>
              </a:prstGeom>
              <a:solidFill>
                <a:srgbClr val="BFBFBF"/>
              </a:solidFill>
              <a:ln w="25400" cap="flat" cmpd="sng" algn="ctr">
                <a:solidFill>
                  <a:srgbClr val="385D8A"/>
                </a:solidFill>
                <a:prstDash val="solid"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ctr" anchorCtr="0" upright="1">
                <a:noAutofit/>
              </a:bodyPr>
              <a:lstStyle/>
              <a:p>
                <a:endParaRPr lang="fr-FR"/>
              </a:p>
            </p:txBody>
          </p:sp>
          <p:sp>
            <p:nvSpPr>
              <p:cNvPr id="27" name="Rectangle 26"/>
              <p:cNvSpPr>
                <a:spLocks noChangeArrowheads="1"/>
              </p:cNvSpPr>
              <p:nvPr/>
            </p:nvSpPr>
            <p:spPr bwMode="auto">
              <a:xfrm>
                <a:off x="1190417" y="1116848"/>
                <a:ext cx="648335" cy="626745"/>
              </a:xfrm>
              <a:prstGeom prst="rect">
                <a:avLst/>
              </a:prstGeom>
              <a:solidFill>
                <a:srgbClr val="BFBFBF"/>
              </a:solidFill>
              <a:ln w="25400" cap="flat" cmpd="sng" algn="ctr">
                <a:solidFill>
                  <a:srgbClr val="385D8A"/>
                </a:solidFill>
                <a:prstDash val="solid"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ctr" anchorCtr="0" upright="1">
                <a:noAutofit/>
              </a:bodyPr>
              <a:lstStyle/>
              <a:p>
                <a:endParaRPr lang="fr-FR"/>
              </a:p>
            </p:txBody>
          </p:sp>
          <p:sp>
            <p:nvSpPr>
              <p:cNvPr id="28" name="Right Triangle 27"/>
              <p:cNvSpPr>
                <a:spLocks noChangeArrowheads="1"/>
              </p:cNvSpPr>
              <p:nvPr/>
            </p:nvSpPr>
            <p:spPr bwMode="auto">
              <a:xfrm rot="5400000">
                <a:off x="307915" y="234346"/>
                <a:ext cx="287079" cy="265813"/>
              </a:xfrm>
              <a:prstGeom prst="rtTriangle">
                <a:avLst/>
              </a:prstGeom>
              <a:solidFill>
                <a:srgbClr val="FF0000"/>
              </a:solidFill>
              <a:ln w="25400" cap="flat" cmpd="sng" algn="ctr">
                <a:solidFill>
                  <a:srgbClr val="385D8A"/>
                </a:solidFill>
                <a:prstDash val="solid"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ctr" anchorCtr="0" upright="1">
                <a:noAutofit/>
              </a:bodyPr>
              <a:lstStyle/>
              <a:p>
                <a:endParaRPr lang="fr-FR"/>
              </a:p>
            </p:txBody>
          </p:sp>
          <p:sp>
            <p:nvSpPr>
              <p:cNvPr id="29" name="Right Triangle 28"/>
              <p:cNvSpPr>
                <a:spLocks noChangeArrowheads="1"/>
              </p:cNvSpPr>
              <p:nvPr/>
            </p:nvSpPr>
            <p:spPr bwMode="auto">
              <a:xfrm rot="5400000">
                <a:off x="1190417" y="234346"/>
                <a:ext cx="287079" cy="265813"/>
              </a:xfrm>
              <a:prstGeom prst="rtTriangle">
                <a:avLst/>
              </a:prstGeom>
              <a:solidFill>
                <a:srgbClr val="FF0000"/>
              </a:solidFill>
              <a:ln w="25400" cap="flat" cmpd="sng" algn="ctr">
                <a:solidFill>
                  <a:srgbClr val="385D8A"/>
                </a:solidFill>
                <a:prstDash val="solid"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ctr" anchorCtr="0" upright="1">
                <a:noAutofit/>
              </a:bodyPr>
              <a:lstStyle/>
              <a:p>
                <a:endParaRPr lang="fr-FR"/>
              </a:p>
            </p:txBody>
          </p:sp>
          <p:sp>
            <p:nvSpPr>
              <p:cNvPr id="30" name="Right Triangle 29"/>
              <p:cNvSpPr>
                <a:spLocks noChangeArrowheads="1"/>
              </p:cNvSpPr>
              <p:nvPr/>
            </p:nvSpPr>
            <p:spPr bwMode="auto">
              <a:xfrm rot="5400000">
                <a:off x="307915" y="1138113"/>
                <a:ext cx="287079" cy="265813"/>
              </a:xfrm>
              <a:prstGeom prst="rtTriangle">
                <a:avLst/>
              </a:prstGeom>
              <a:solidFill>
                <a:srgbClr val="FF0000"/>
              </a:solidFill>
              <a:ln w="25400" cap="flat" cmpd="sng" algn="ctr">
                <a:solidFill>
                  <a:srgbClr val="385D8A"/>
                </a:solidFill>
                <a:prstDash val="solid"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ctr" anchorCtr="0" upright="1">
                <a:noAutofit/>
              </a:bodyPr>
              <a:lstStyle/>
              <a:p>
                <a:endParaRPr lang="fr-FR"/>
              </a:p>
            </p:txBody>
          </p:sp>
          <p:sp>
            <p:nvSpPr>
              <p:cNvPr id="31" name="Right Triangle 30"/>
              <p:cNvSpPr>
                <a:spLocks noChangeArrowheads="1"/>
              </p:cNvSpPr>
              <p:nvPr/>
            </p:nvSpPr>
            <p:spPr bwMode="auto">
              <a:xfrm rot="5400000">
                <a:off x="1190417" y="1138113"/>
                <a:ext cx="287079" cy="265813"/>
              </a:xfrm>
              <a:prstGeom prst="rtTriangle">
                <a:avLst/>
              </a:prstGeom>
              <a:solidFill>
                <a:srgbClr val="FF0000"/>
              </a:solidFill>
              <a:ln w="25400" cap="flat" cmpd="sng" algn="ctr">
                <a:solidFill>
                  <a:srgbClr val="385D8A"/>
                </a:solidFill>
                <a:prstDash val="solid"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ctr" anchorCtr="0" upright="1">
                <a:noAutofit/>
              </a:bodyPr>
              <a:lstStyle/>
              <a:p>
                <a:endParaRPr lang="fr-FR"/>
              </a:p>
            </p:txBody>
          </p:sp>
        </p:grpSp>
      </p:grpSp>
      <p:sp>
        <p:nvSpPr>
          <p:cNvPr id="34" name="TextBox 33"/>
          <p:cNvSpPr txBox="1"/>
          <p:nvPr/>
        </p:nvSpPr>
        <p:spPr>
          <a:xfrm>
            <a:off x="4906875" y="5265530"/>
            <a:ext cx="780811" cy="646331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fr-FR" dirty="0" smtClean="0"/>
              <a:t>ST logo</a:t>
            </a:r>
            <a:endParaRPr lang="en-US" dirty="0"/>
          </a:p>
        </p:txBody>
      </p:sp>
      <p:sp>
        <p:nvSpPr>
          <p:cNvPr id="37" name="TextBox 36"/>
          <p:cNvSpPr txBox="1"/>
          <p:nvPr/>
        </p:nvSpPr>
        <p:spPr>
          <a:xfrm>
            <a:off x="469900" y="5969000"/>
            <a:ext cx="48598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/>
              <a:t>Pad </a:t>
            </a:r>
            <a:r>
              <a:rPr lang="fr-FR" dirty="0" err="1" smtClean="0"/>
              <a:t>numbers</a:t>
            </a:r>
            <a:r>
              <a:rPr lang="fr-FR" dirty="0" smtClean="0"/>
              <a:t> are </a:t>
            </a:r>
            <a:r>
              <a:rPr lang="fr-FR" dirty="0" err="1" smtClean="0"/>
              <a:t>those</a:t>
            </a:r>
            <a:r>
              <a:rPr lang="fr-FR" dirty="0" smtClean="0"/>
              <a:t> of </a:t>
            </a:r>
            <a:r>
              <a:rPr lang="en-US" dirty="0"/>
              <a:t>FP, DIP and </a:t>
            </a:r>
            <a:r>
              <a:rPr lang="en-US" dirty="0" smtClean="0"/>
              <a:t>SO package</a:t>
            </a:r>
            <a:endParaRPr lang="en-US" dirty="0"/>
          </a:p>
        </p:txBody>
      </p:sp>
      <p:sp>
        <p:nvSpPr>
          <p:cNvPr id="130" name="Right Triangle 129"/>
          <p:cNvSpPr/>
          <p:nvPr/>
        </p:nvSpPr>
        <p:spPr>
          <a:xfrm rot="5400000">
            <a:off x="2339888" y="2004245"/>
            <a:ext cx="212206" cy="181411"/>
          </a:xfrm>
          <a:prstGeom prst="rtTriangl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>
              <a:solidFill>
                <a:schemeClr val="tx1"/>
              </a:solidFill>
            </a:endParaRPr>
          </a:p>
        </p:txBody>
      </p:sp>
      <p:sp>
        <p:nvSpPr>
          <p:cNvPr id="134" name="Text Box 4"/>
          <p:cNvSpPr txBox="1">
            <a:spLocks noChangeArrowheads="1"/>
          </p:cNvSpPr>
          <p:nvPr/>
        </p:nvSpPr>
        <p:spPr bwMode="auto">
          <a:xfrm>
            <a:off x="3770879" y="1684463"/>
            <a:ext cx="452666" cy="402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defRPr sz="1000">
                <a:solidFill>
                  <a:srgbClr val="000000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rgbClr val="000000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rgbClr val="000000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rgbClr val="000000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rgbClr val="0000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altLang="en-US" dirty="0" smtClean="0">
                <a:solidFill>
                  <a:schemeClr val="tx1"/>
                </a:solidFill>
              </a:rPr>
              <a:t>VDD</a:t>
            </a:r>
          </a:p>
          <a:p>
            <a:pPr eaLnBrk="1" hangingPunct="1"/>
            <a:r>
              <a:rPr lang="fr-FR" altLang="en-US" dirty="0" smtClean="0">
                <a:solidFill>
                  <a:schemeClr val="tx1"/>
                </a:solidFill>
              </a:rPr>
              <a:t>14</a:t>
            </a:r>
            <a:endParaRPr lang="en-US" altLang="en-US" dirty="0">
              <a:solidFill>
                <a:schemeClr val="tx1"/>
              </a:solidFill>
            </a:endParaRPr>
          </a:p>
        </p:txBody>
      </p:sp>
      <p:sp>
        <p:nvSpPr>
          <p:cNvPr id="135" name="Text Box 7"/>
          <p:cNvSpPr txBox="1">
            <a:spLocks noChangeArrowheads="1"/>
          </p:cNvSpPr>
          <p:nvPr/>
        </p:nvSpPr>
        <p:spPr bwMode="auto">
          <a:xfrm>
            <a:off x="5378752" y="2781580"/>
            <a:ext cx="322822" cy="2484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defRPr sz="1000">
                <a:solidFill>
                  <a:srgbClr val="000000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rgbClr val="000000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rgbClr val="000000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rgbClr val="000000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rgbClr val="0000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altLang="en-US" dirty="0" smtClean="0">
                <a:solidFill>
                  <a:schemeClr val="tx1"/>
                </a:solidFill>
              </a:rPr>
              <a:t>12</a:t>
            </a:r>
            <a:endParaRPr lang="fr-FR" altLang="en-US" dirty="0">
              <a:solidFill>
                <a:schemeClr val="tx1"/>
              </a:solidFill>
            </a:endParaRPr>
          </a:p>
        </p:txBody>
      </p:sp>
      <p:sp>
        <p:nvSpPr>
          <p:cNvPr id="136" name="Text Box 8"/>
          <p:cNvSpPr txBox="1">
            <a:spLocks noChangeArrowheads="1"/>
          </p:cNvSpPr>
          <p:nvPr/>
        </p:nvSpPr>
        <p:spPr bwMode="auto">
          <a:xfrm>
            <a:off x="5385532" y="3307176"/>
            <a:ext cx="322822" cy="2484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defRPr sz="1000">
                <a:solidFill>
                  <a:srgbClr val="000000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rgbClr val="000000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rgbClr val="000000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rgbClr val="000000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rgbClr val="0000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altLang="en-US" dirty="0">
                <a:solidFill>
                  <a:schemeClr val="tx1"/>
                </a:solidFill>
              </a:rPr>
              <a:t>11</a:t>
            </a:r>
            <a:endParaRPr lang="en-US" altLang="en-US" dirty="0">
              <a:solidFill>
                <a:schemeClr val="tx1"/>
              </a:solidFill>
            </a:endParaRPr>
          </a:p>
        </p:txBody>
      </p:sp>
      <p:sp>
        <p:nvSpPr>
          <p:cNvPr id="137" name="Text Box 9"/>
          <p:cNvSpPr txBox="1">
            <a:spLocks noChangeArrowheads="1"/>
          </p:cNvSpPr>
          <p:nvPr/>
        </p:nvSpPr>
        <p:spPr bwMode="auto">
          <a:xfrm>
            <a:off x="5346254" y="3922590"/>
            <a:ext cx="322822" cy="2484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defRPr sz="1000">
                <a:solidFill>
                  <a:srgbClr val="000000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rgbClr val="000000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rgbClr val="000000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rgbClr val="000000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rgbClr val="0000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altLang="en-US" dirty="0">
                <a:solidFill>
                  <a:schemeClr val="tx1"/>
                </a:solidFill>
              </a:rPr>
              <a:t>10</a:t>
            </a:r>
            <a:endParaRPr lang="en-US" altLang="en-US" dirty="0">
              <a:solidFill>
                <a:schemeClr val="tx1"/>
              </a:solidFill>
            </a:endParaRPr>
          </a:p>
        </p:txBody>
      </p:sp>
      <p:sp>
        <p:nvSpPr>
          <p:cNvPr id="138" name="Text Box 10"/>
          <p:cNvSpPr txBox="1">
            <a:spLocks noChangeArrowheads="1"/>
          </p:cNvSpPr>
          <p:nvPr/>
        </p:nvSpPr>
        <p:spPr bwMode="auto">
          <a:xfrm>
            <a:off x="5377973" y="4451583"/>
            <a:ext cx="252290" cy="2484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defRPr sz="1000">
                <a:solidFill>
                  <a:srgbClr val="000000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rgbClr val="000000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rgbClr val="000000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rgbClr val="000000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rgbClr val="0000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altLang="en-US" dirty="0">
                <a:solidFill>
                  <a:schemeClr val="tx1"/>
                </a:solidFill>
              </a:rPr>
              <a:t>9</a:t>
            </a:r>
            <a:endParaRPr lang="en-US" altLang="en-US" dirty="0">
              <a:solidFill>
                <a:schemeClr val="tx1"/>
              </a:solidFill>
            </a:endParaRPr>
          </a:p>
        </p:txBody>
      </p:sp>
      <p:sp>
        <p:nvSpPr>
          <p:cNvPr id="139" name="Text Box 11"/>
          <p:cNvSpPr txBox="1">
            <a:spLocks noChangeArrowheads="1"/>
          </p:cNvSpPr>
          <p:nvPr/>
        </p:nvSpPr>
        <p:spPr bwMode="auto">
          <a:xfrm>
            <a:off x="3658562" y="5348002"/>
            <a:ext cx="436636" cy="402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defRPr sz="1000">
                <a:solidFill>
                  <a:srgbClr val="000000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rgbClr val="000000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rgbClr val="000000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rgbClr val="000000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rgbClr val="0000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altLang="en-US" dirty="0">
                <a:solidFill>
                  <a:schemeClr val="tx1"/>
                </a:solidFill>
              </a:rPr>
              <a:t>7</a:t>
            </a:r>
            <a:r>
              <a:rPr lang="fr-FR" altLang="en-US" dirty="0" smtClean="0">
                <a:solidFill>
                  <a:schemeClr val="tx1"/>
                </a:solidFill>
              </a:rPr>
              <a:t/>
            </a:r>
            <a:br>
              <a:rPr lang="fr-FR" altLang="en-US" dirty="0" smtClean="0">
                <a:solidFill>
                  <a:schemeClr val="tx1"/>
                </a:solidFill>
              </a:rPr>
            </a:br>
            <a:r>
              <a:rPr lang="fr-FR" altLang="en-US" dirty="0" smtClean="0">
                <a:solidFill>
                  <a:schemeClr val="tx1"/>
                </a:solidFill>
              </a:rPr>
              <a:t>VSS</a:t>
            </a:r>
            <a:endParaRPr lang="en-US" altLang="en-US" dirty="0">
              <a:solidFill>
                <a:schemeClr val="tx1"/>
              </a:solidFill>
            </a:endParaRPr>
          </a:p>
        </p:txBody>
      </p:sp>
      <p:sp>
        <p:nvSpPr>
          <p:cNvPr id="140" name="Text Box 13"/>
          <p:cNvSpPr txBox="1">
            <a:spLocks noChangeArrowheads="1"/>
          </p:cNvSpPr>
          <p:nvPr/>
        </p:nvSpPr>
        <p:spPr bwMode="auto">
          <a:xfrm>
            <a:off x="2993293" y="5348003"/>
            <a:ext cx="252290" cy="2484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defRPr sz="1000">
                <a:solidFill>
                  <a:srgbClr val="000000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rgbClr val="000000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rgbClr val="000000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rgbClr val="000000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rgbClr val="0000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altLang="en-US" dirty="0">
                <a:solidFill>
                  <a:schemeClr val="tx1"/>
                </a:solidFill>
              </a:rPr>
              <a:t>6</a:t>
            </a:r>
            <a:endParaRPr lang="en-US" altLang="en-US" dirty="0">
              <a:solidFill>
                <a:schemeClr val="tx1"/>
              </a:solidFill>
            </a:endParaRPr>
          </a:p>
        </p:txBody>
      </p:sp>
      <p:sp>
        <p:nvSpPr>
          <p:cNvPr id="141" name="Text Box 14"/>
          <p:cNvSpPr txBox="1">
            <a:spLocks noChangeArrowheads="1"/>
          </p:cNvSpPr>
          <p:nvPr/>
        </p:nvSpPr>
        <p:spPr bwMode="auto">
          <a:xfrm>
            <a:off x="1986600" y="4427455"/>
            <a:ext cx="252290" cy="2484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defRPr sz="1000">
                <a:solidFill>
                  <a:srgbClr val="000000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rgbClr val="000000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rgbClr val="000000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rgbClr val="000000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rgbClr val="0000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altLang="en-US" dirty="0">
                <a:solidFill>
                  <a:schemeClr val="tx1"/>
                </a:solidFill>
              </a:rPr>
              <a:t>5</a:t>
            </a:r>
            <a:endParaRPr lang="en-US" altLang="en-US" dirty="0">
              <a:solidFill>
                <a:schemeClr val="tx1"/>
              </a:solidFill>
            </a:endParaRPr>
          </a:p>
        </p:txBody>
      </p:sp>
      <p:sp>
        <p:nvSpPr>
          <p:cNvPr id="142" name="Text Box 15"/>
          <p:cNvSpPr txBox="1">
            <a:spLocks noChangeArrowheads="1"/>
          </p:cNvSpPr>
          <p:nvPr/>
        </p:nvSpPr>
        <p:spPr bwMode="auto">
          <a:xfrm>
            <a:off x="1986600" y="3781436"/>
            <a:ext cx="252290" cy="2484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defRPr sz="1000">
                <a:solidFill>
                  <a:srgbClr val="000000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rgbClr val="000000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rgbClr val="000000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rgbClr val="000000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rgbClr val="0000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altLang="en-US" dirty="0">
                <a:solidFill>
                  <a:schemeClr val="tx1"/>
                </a:solidFill>
              </a:rPr>
              <a:t>4</a:t>
            </a:r>
            <a:endParaRPr lang="en-US" altLang="en-US" dirty="0">
              <a:solidFill>
                <a:schemeClr val="tx1"/>
              </a:solidFill>
            </a:endParaRPr>
          </a:p>
        </p:txBody>
      </p:sp>
      <p:sp>
        <p:nvSpPr>
          <p:cNvPr id="143" name="Text Box 16"/>
          <p:cNvSpPr txBox="1">
            <a:spLocks noChangeArrowheads="1"/>
          </p:cNvSpPr>
          <p:nvPr/>
        </p:nvSpPr>
        <p:spPr bwMode="auto">
          <a:xfrm>
            <a:off x="2011144" y="3212933"/>
            <a:ext cx="203201" cy="2484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>
            <a:lvl1pPr>
              <a:defRPr sz="1000">
                <a:solidFill>
                  <a:srgbClr val="000000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rgbClr val="000000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rgbClr val="000000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rgbClr val="000000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rgbClr val="0000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altLang="en-US" dirty="0">
                <a:solidFill>
                  <a:schemeClr val="tx1"/>
                </a:solidFill>
              </a:rPr>
              <a:t>3</a:t>
            </a:r>
            <a:endParaRPr lang="en-US" altLang="en-US" dirty="0">
              <a:solidFill>
                <a:schemeClr val="tx1"/>
              </a:solidFill>
            </a:endParaRPr>
          </a:p>
        </p:txBody>
      </p:sp>
      <p:sp>
        <p:nvSpPr>
          <p:cNvPr id="144" name="Text Box 17"/>
          <p:cNvSpPr txBox="1">
            <a:spLocks noChangeArrowheads="1"/>
          </p:cNvSpPr>
          <p:nvPr/>
        </p:nvSpPr>
        <p:spPr bwMode="auto">
          <a:xfrm>
            <a:off x="3225028" y="1812990"/>
            <a:ext cx="252290" cy="2484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defRPr sz="1000">
                <a:solidFill>
                  <a:srgbClr val="000000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rgbClr val="000000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rgbClr val="000000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rgbClr val="000000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rgbClr val="0000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altLang="en-US" dirty="0">
                <a:solidFill>
                  <a:schemeClr val="tx1"/>
                </a:solidFill>
              </a:rPr>
              <a:t>1</a:t>
            </a:r>
            <a:endParaRPr lang="en-US" altLang="en-US" dirty="0">
              <a:solidFill>
                <a:schemeClr val="tx1"/>
              </a:solidFill>
            </a:endParaRPr>
          </a:p>
        </p:txBody>
      </p:sp>
      <p:sp>
        <p:nvSpPr>
          <p:cNvPr id="146" name="Text Box 17"/>
          <p:cNvSpPr txBox="1">
            <a:spLocks noChangeArrowheads="1"/>
          </p:cNvSpPr>
          <p:nvPr/>
        </p:nvSpPr>
        <p:spPr bwMode="auto">
          <a:xfrm>
            <a:off x="2011145" y="2695479"/>
            <a:ext cx="252290" cy="2484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defRPr sz="1000">
                <a:solidFill>
                  <a:srgbClr val="000000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rgbClr val="000000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rgbClr val="000000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rgbClr val="000000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rgbClr val="0000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altLang="en-US" dirty="0">
                <a:solidFill>
                  <a:schemeClr val="tx1"/>
                </a:solidFill>
              </a:rPr>
              <a:t>2</a:t>
            </a:r>
            <a:endParaRPr lang="en-US" altLang="en-US" dirty="0">
              <a:solidFill>
                <a:schemeClr val="tx1"/>
              </a:solidFill>
            </a:endParaRPr>
          </a:p>
        </p:txBody>
      </p:sp>
      <p:sp>
        <p:nvSpPr>
          <p:cNvPr id="147" name="Text Box 10"/>
          <p:cNvSpPr txBox="1">
            <a:spLocks noChangeArrowheads="1"/>
          </p:cNvSpPr>
          <p:nvPr/>
        </p:nvSpPr>
        <p:spPr bwMode="auto">
          <a:xfrm>
            <a:off x="4277146" y="5322603"/>
            <a:ext cx="252290" cy="2484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defRPr sz="1000">
                <a:solidFill>
                  <a:srgbClr val="000000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rgbClr val="000000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rgbClr val="000000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rgbClr val="000000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rgbClr val="0000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altLang="en-US" dirty="0">
                <a:solidFill>
                  <a:schemeClr val="tx1"/>
                </a:solidFill>
              </a:rPr>
              <a:t>8</a:t>
            </a:r>
            <a:endParaRPr lang="en-US" altLang="en-US" dirty="0">
              <a:solidFill>
                <a:schemeClr val="tx1"/>
              </a:solidFill>
            </a:endParaRPr>
          </a:p>
        </p:txBody>
      </p:sp>
      <p:sp>
        <p:nvSpPr>
          <p:cNvPr id="148" name="Text Box 6"/>
          <p:cNvSpPr txBox="1">
            <a:spLocks noChangeArrowheads="1"/>
          </p:cNvSpPr>
          <p:nvPr/>
        </p:nvSpPr>
        <p:spPr bwMode="auto">
          <a:xfrm>
            <a:off x="4568226" y="1825652"/>
            <a:ext cx="322822" cy="2484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defRPr sz="1000">
                <a:solidFill>
                  <a:srgbClr val="000000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rgbClr val="000000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rgbClr val="000000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rgbClr val="000000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rgbClr val="0000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altLang="en-US" dirty="0" smtClean="0">
                <a:solidFill>
                  <a:schemeClr val="tx1"/>
                </a:solidFill>
              </a:rPr>
              <a:t>13</a:t>
            </a:r>
            <a:endParaRPr lang="en-US" altLang="en-US" dirty="0">
              <a:solidFill>
                <a:schemeClr val="tx1"/>
              </a:solidFill>
            </a:endParaRPr>
          </a:p>
        </p:txBody>
      </p:sp>
      <p:pic>
        <p:nvPicPr>
          <p:cNvPr id="149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4211" y="2137108"/>
            <a:ext cx="2988630" cy="30712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3" name="Oval 52"/>
          <p:cNvSpPr/>
          <p:nvPr/>
        </p:nvSpPr>
        <p:spPr>
          <a:xfrm>
            <a:off x="2628900" y="3461335"/>
            <a:ext cx="364393" cy="320101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2048" name="Straight Arrow Connector 2047"/>
          <p:cNvCxnSpPr>
            <a:stCxn id="34" idx="1"/>
            <a:endCxn id="53" idx="6"/>
          </p:cNvCxnSpPr>
          <p:nvPr/>
        </p:nvCxnSpPr>
        <p:spPr>
          <a:xfrm flipH="1" flipV="1">
            <a:off x="2993293" y="3621386"/>
            <a:ext cx="1913582" cy="196731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474414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PPVER" val="ᅁᄼᄾ"/>
  <p:tag name="RANDOM" val="14"/>
  <p:tag name="CLINAME" val="ᅡᅢᄮᅠᅳᆁᆂᆀᅷᅱᆂᅳᅲ!ᅣᅼᅑᅺᅯᆁᆁᅷᅴᅷᅳᅲ"/>
  <p:tag name="DATETIME" val="ᅆᄽᅀᅂᄽᅀᄾᄿᅅᄮᄮᄿᅄᅈᅃᅂᅞᅛᄮᄶᅕᅛᅢᄹᅀᅈᄾᄷ!ᅇᄽᅃᄽᅀᄾᄿᅅᄮᄮᄿᅆᅈᄿᅃᅞᅛᄮᄶᅕᅛᅢᄹᅀᅈᄾᄷ"/>
  <p:tag name="DONEBY" val="ᅡᅢᅪᅏᅼᅲᆀᅳᄮᅣᅕᅣᅓᅜ!ᅡᅢᅪᅏᅼᅲᆀᅳᄮᅣᅕᅣᅓᅜ"/>
  <p:tag name="IPADDRESS" val="ᅠᅓᅜᅑᅥᅚᄾᄾᄿᅂ!ᅠᅓᅜᅑᅥᅚᄾᄾᄿᅂ"/>
  <p:tag name="CHECKSUM" val="ᅂᅃᅃᅆ!ᅂᅂᅅᄿ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198</TotalTime>
  <Words>129</Words>
  <Application>Microsoft Office PowerPoint</Application>
  <PresentationFormat>Widescreen</PresentationFormat>
  <Paragraphs>48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Times New Roman</vt:lpstr>
      <vt:lpstr>Office Theme</vt:lpstr>
      <vt:lpstr>PowerPoint Presentation</vt:lpstr>
    </vt:vector>
  </TitlesOfParts>
  <Company>STMicroelectronics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Andre UGUEN</dc:creator>
  <cp:lastModifiedBy>Philippe VAUGEOIS</cp:lastModifiedBy>
  <cp:revision>20</cp:revision>
  <dcterms:created xsi:type="dcterms:W3CDTF">2017-08-24T14:54:01Z</dcterms:created>
  <dcterms:modified xsi:type="dcterms:W3CDTF">2018-09-24T11:39:06Z</dcterms:modified>
</cp:coreProperties>
</file>