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4520BEDIE2S</a:t>
            </a:r>
            <a:r>
              <a:rPr lang="fr-FR" altLang="en-US" sz="1400" dirty="0"/>
              <a:t>, </a:t>
            </a:r>
            <a:r>
              <a:rPr lang="fr-FR" altLang="en-US" sz="1400" dirty="0" smtClean="0"/>
              <a:t>4520BEDIE2HR</a:t>
            </a:r>
            <a:endParaRPr lang="fr-FR" altLang="en-US" sz="1400" b="1" dirty="0"/>
          </a:p>
          <a:p>
            <a:pPr algn="ctr" eaLnBrk="1" hangingPunct="1"/>
            <a:r>
              <a:rPr lang="fr-FR" altLang="en-US" sz="1400" b="1" dirty="0"/>
              <a:t>DIE REFERENCE</a:t>
            </a:r>
            <a:r>
              <a:rPr lang="fr-FR" altLang="en-US" sz="1400" b="1"/>
              <a:t>: </a:t>
            </a:r>
            <a:r>
              <a:rPr lang="fr-FR" altLang="en-US" sz="1400" smtClean="0"/>
              <a:t>C520A </a:t>
            </a:r>
            <a:r>
              <a:rPr lang="fr-FR" altLang="en-US" sz="1400"/>
              <a:t>– </a:t>
            </a:r>
            <a:r>
              <a:rPr lang="fr-FR" altLang="en-US" sz="1400" smtClean="0"/>
              <a:t>P520Y </a:t>
            </a:r>
            <a:r>
              <a:rPr lang="fr-FR" altLang="en-US" sz="1400" dirty="0"/>
              <a:t>– 800A</a:t>
            </a:r>
            <a:endParaRPr lang="en-US" altLang="en-US" sz="1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56487"/>
              </p:ext>
            </p:extLst>
          </p:nvPr>
        </p:nvGraphicFramePr>
        <p:xfrm>
          <a:off x="5906929" y="1989211"/>
          <a:ext cx="3840914" cy="229887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/>
                <a:gridCol w="1922734"/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Singapour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 </a:t>
                      </a:r>
                      <a:r>
                        <a:rPr lang="en-US" altLang="en-US" sz="11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altLang="en-US" sz="11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90mils²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 ± 25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Al/Si 1% (1.1 ± 0.1 µm)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Bare 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P. </a:t>
                      </a:r>
                      <a:r>
                        <a:rPr lang="en-US" altLang="en-US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Vapox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8000 ± 1600  Å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X 90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VDD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solidFill>
              <a:srgbClr val="FFFFFF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</a:t>
              </a:r>
              <a:r>
                <a:rPr lang="en-US" sz="1100" dirty="0" smtClean="0">
                  <a:latin typeface="Times New Roman"/>
                  <a:ea typeface="Times New Roman"/>
                </a:rPr>
                <a:t>H20-090-24-62C02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sp>
        <p:nvSpPr>
          <p:cNvPr id="37" name="TextBox 36"/>
          <p:cNvSpPr txBox="1"/>
          <p:nvPr/>
        </p:nvSpPr>
        <p:spPr>
          <a:xfrm>
            <a:off x="469900" y="5969000"/>
            <a:ext cx="485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Pad </a:t>
            </a:r>
            <a:r>
              <a:rPr lang="fr-FR" dirty="0" err="1" smtClean="0"/>
              <a:t>numbers</a:t>
            </a:r>
            <a:r>
              <a:rPr lang="fr-FR" dirty="0" smtClean="0"/>
              <a:t> are </a:t>
            </a:r>
            <a:r>
              <a:rPr lang="fr-FR" dirty="0" err="1" smtClean="0"/>
              <a:t>those</a:t>
            </a:r>
            <a:r>
              <a:rPr lang="fr-FR" dirty="0" smtClean="0"/>
              <a:t> of </a:t>
            </a:r>
            <a:r>
              <a:rPr lang="en-US" dirty="0"/>
              <a:t>FP, DIP and </a:t>
            </a:r>
            <a:r>
              <a:rPr lang="en-US" dirty="0" smtClean="0"/>
              <a:t>SO package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19" y="1989210"/>
            <a:ext cx="3376556" cy="3248589"/>
          </a:xfrm>
          <a:prstGeom prst="rect">
            <a:avLst/>
          </a:prstGeom>
        </p:spPr>
      </p:pic>
      <p:sp>
        <p:nvSpPr>
          <p:cNvPr id="38" name="Text Box 48"/>
          <p:cNvSpPr txBox="1">
            <a:spLocks noChangeArrowheads="1"/>
          </p:cNvSpPr>
          <p:nvPr/>
        </p:nvSpPr>
        <p:spPr bwMode="auto">
          <a:xfrm>
            <a:off x="2312111" y="1663503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1</a:t>
            </a:r>
            <a:endParaRPr lang="en-US" altLang="en-US" dirty="0"/>
          </a:p>
        </p:txBody>
      </p:sp>
      <p:sp>
        <p:nvSpPr>
          <p:cNvPr id="39" name="Text Box 68"/>
          <p:cNvSpPr txBox="1">
            <a:spLocks noChangeArrowheads="1"/>
          </p:cNvSpPr>
          <p:nvPr/>
        </p:nvSpPr>
        <p:spPr bwMode="auto">
          <a:xfrm>
            <a:off x="3442411" y="1514278"/>
            <a:ext cx="454025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VDD</a:t>
            </a:r>
          </a:p>
          <a:p>
            <a:pPr eaLnBrk="1" hangingPunct="1"/>
            <a:r>
              <a:rPr lang="fr-FR" altLang="en-US"/>
              <a:t>16</a:t>
            </a:r>
            <a:endParaRPr lang="en-US" altLang="en-US"/>
          </a:p>
        </p:txBody>
      </p:sp>
      <p:sp>
        <p:nvSpPr>
          <p:cNvPr id="40" name="Text Box 70"/>
          <p:cNvSpPr txBox="1">
            <a:spLocks noChangeArrowheads="1"/>
          </p:cNvSpPr>
          <p:nvPr/>
        </p:nvSpPr>
        <p:spPr bwMode="auto">
          <a:xfrm>
            <a:off x="4037724" y="1655566"/>
            <a:ext cx="322262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15</a:t>
            </a:r>
            <a:endParaRPr lang="en-US" altLang="en-US"/>
          </a:p>
        </p:txBody>
      </p:sp>
      <p:sp>
        <p:nvSpPr>
          <p:cNvPr id="41" name="Right Triangle 40"/>
          <p:cNvSpPr/>
          <p:nvPr/>
        </p:nvSpPr>
        <p:spPr>
          <a:xfrm rot="5400000">
            <a:off x="1321841" y="1840227"/>
            <a:ext cx="248605" cy="226696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42" name="Oval 41"/>
          <p:cNvSpPr/>
          <p:nvPr/>
        </p:nvSpPr>
        <p:spPr>
          <a:xfrm>
            <a:off x="2661147" y="2077878"/>
            <a:ext cx="653554" cy="3587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Text Box 50"/>
          <p:cNvSpPr txBox="1">
            <a:spLocks noChangeArrowheads="1"/>
          </p:cNvSpPr>
          <p:nvPr/>
        </p:nvSpPr>
        <p:spPr bwMode="auto">
          <a:xfrm>
            <a:off x="4853699" y="3141466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14</a:t>
            </a:r>
            <a:endParaRPr lang="en-US" altLang="en-US" dirty="0"/>
          </a:p>
        </p:txBody>
      </p:sp>
      <p:sp>
        <p:nvSpPr>
          <p:cNvPr id="44" name="Text Box 51"/>
          <p:cNvSpPr txBox="1">
            <a:spLocks noChangeArrowheads="1"/>
          </p:cNvSpPr>
          <p:nvPr/>
        </p:nvSpPr>
        <p:spPr bwMode="auto">
          <a:xfrm>
            <a:off x="4856874" y="3617716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13</a:t>
            </a:r>
            <a:endParaRPr lang="en-US" altLang="en-US" dirty="0"/>
          </a:p>
        </p:txBody>
      </p:sp>
      <p:sp>
        <p:nvSpPr>
          <p:cNvPr id="45" name="Text Box 52"/>
          <p:cNvSpPr txBox="1">
            <a:spLocks noChangeArrowheads="1"/>
          </p:cNvSpPr>
          <p:nvPr/>
        </p:nvSpPr>
        <p:spPr bwMode="auto">
          <a:xfrm>
            <a:off x="4848936" y="4011416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12</a:t>
            </a:r>
            <a:endParaRPr lang="en-US" altLang="en-US" dirty="0"/>
          </a:p>
        </p:txBody>
      </p:sp>
      <p:sp>
        <p:nvSpPr>
          <p:cNvPr id="46" name="Text Box 52"/>
          <p:cNvSpPr txBox="1">
            <a:spLocks noChangeArrowheads="1"/>
          </p:cNvSpPr>
          <p:nvPr/>
        </p:nvSpPr>
        <p:spPr bwMode="auto">
          <a:xfrm>
            <a:off x="4061536" y="5256016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10</a:t>
            </a:r>
            <a:endParaRPr lang="en-US" altLang="en-US" dirty="0"/>
          </a:p>
        </p:txBody>
      </p:sp>
      <p:sp>
        <p:nvSpPr>
          <p:cNvPr id="47" name="Text Box 52"/>
          <p:cNvSpPr txBox="1">
            <a:spLocks noChangeArrowheads="1"/>
          </p:cNvSpPr>
          <p:nvPr/>
        </p:nvSpPr>
        <p:spPr bwMode="auto">
          <a:xfrm>
            <a:off x="4861636" y="4595616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11</a:t>
            </a:r>
            <a:endParaRPr lang="en-US" altLang="en-US"/>
          </a:p>
        </p:txBody>
      </p:sp>
      <p:sp>
        <p:nvSpPr>
          <p:cNvPr id="48" name="Text Box 48"/>
          <p:cNvSpPr txBox="1">
            <a:spLocks noChangeArrowheads="1"/>
          </p:cNvSpPr>
          <p:nvPr/>
        </p:nvSpPr>
        <p:spPr bwMode="auto">
          <a:xfrm>
            <a:off x="1854911" y="1650803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dirty="0" smtClean="0"/>
              <a:t>2</a:t>
            </a:r>
            <a:endParaRPr lang="en-US" altLang="en-US" dirty="0"/>
          </a:p>
        </p:txBody>
      </p:sp>
      <p:sp>
        <p:nvSpPr>
          <p:cNvPr id="49" name="Text Box 58"/>
          <p:cNvSpPr txBox="1">
            <a:spLocks noChangeArrowheads="1"/>
          </p:cNvSpPr>
          <p:nvPr/>
        </p:nvSpPr>
        <p:spPr bwMode="auto">
          <a:xfrm>
            <a:off x="1157999" y="3887591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6</a:t>
            </a:r>
            <a:endParaRPr lang="en-US" altLang="en-US" dirty="0"/>
          </a:p>
        </p:txBody>
      </p:sp>
      <p:sp>
        <p:nvSpPr>
          <p:cNvPr id="50" name="Text Box 59"/>
          <p:cNvSpPr txBox="1">
            <a:spLocks noChangeArrowheads="1"/>
          </p:cNvSpPr>
          <p:nvPr/>
        </p:nvSpPr>
        <p:spPr bwMode="auto">
          <a:xfrm>
            <a:off x="1170699" y="3425628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5</a:t>
            </a:r>
            <a:endParaRPr lang="en-US" altLang="en-US" dirty="0"/>
          </a:p>
        </p:txBody>
      </p:sp>
      <p:sp>
        <p:nvSpPr>
          <p:cNvPr id="51" name="Text Box 60"/>
          <p:cNvSpPr txBox="1">
            <a:spLocks noChangeArrowheads="1"/>
          </p:cNvSpPr>
          <p:nvPr/>
        </p:nvSpPr>
        <p:spPr bwMode="auto">
          <a:xfrm>
            <a:off x="1159586" y="3044628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4</a:t>
            </a:r>
            <a:endParaRPr lang="en-US" altLang="en-US" dirty="0"/>
          </a:p>
        </p:txBody>
      </p:sp>
      <p:sp>
        <p:nvSpPr>
          <p:cNvPr id="52" name="Text Box 61"/>
          <p:cNvSpPr txBox="1">
            <a:spLocks noChangeArrowheads="1"/>
          </p:cNvSpPr>
          <p:nvPr/>
        </p:nvSpPr>
        <p:spPr bwMode="auto">
          <a:xfrm>
            <a:off x="1165936" y="2408041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3</a:t>
            </a:r>
            <a:endParaRPr lang="en-US" altLang="en-US" dirty="0"/>
          </a:p>
        </p:txBody>
      </p:sp>
      <p:sp>
        <p:nvSpPr>
          <p:cNvPr id="53" name="Text Box 54"/>
          <p:cNvSpPr txBox="1">
            <a:spLocks noChangeArrowheads="1"/>
          </p:cNvSpPr>
          <p:nvPr/>
        </p:nvSpPr>
        <p:spPr bwMode="auto">
          <a:xfrm>
            <a:off x="3631324" y="5268716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9</a:t>
            </a:r>
            <a:endParaRPr lang="en-US" altLang="en-US"/>
          </a:p>
        </p:txBody>
      </p:sp>
      <p:sp>
        <p:nvSpPr>
          <p:cNvPr id="54" name="Text Box 55"/>
          <p:cNvSpPr txBox="1">
            <a:spLocks noChangeArrowheads="1"/>
          </p:cNvSpPr>
          <p:nvPr/>
        </p:nvSpPr>
        <p:spPr bwMode="auto">
          <a:xfrm>
            <a:off x="2421649" y="5267128"/>
            <a:ext cx="436562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8</a:t>
            </a:r>
          </a:p>
          <a:p>
            <a:pPr eaLnBrk="1" hangingPunct="1"/>
            <a:r>
              <a:rPr lang="fr-FR" altLang="en-US"/>
              <a:t>VSS</a:t>
            </a:r>
            <a:endParaRPr lang="en-US" altLang="en-US"/>
          </a:p>
        </p:txBody>
      </p:sp>
      <p:sp>
        <p:nvSpPr>
          <p:cNvPr id="55" name="Text Box 56"/>
          <p:cNvSpPr txBox="1">
            <a:spLocks noChangeArrowheads="1"/>
          </p:cNvSpPr>
          <p:nvPr/>
        </p:nvSpPr>
        <p:spPr bwMode="auto">
          <a:xfrm>
            <a:off x="1912061" y="5268716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7</a:t>
            </a:r>
            <a:endParaRPr lang="en-US" altLang="en-US" dirty="0"/>
          </a:p>
        </p:txBody>
      </p:sp>
      <p:sp>
        <p:nvSpPr>
          <p:cNvPr id="57" name="TextBox 56"/>
          <p:cNvSpPr txBox="1"/>
          <p:nvPr/>
        </p:nvSpPr>
        <p:spPr>
          <a:xfrm>
            <a:off x="4506728" y="5389527"/>
            <a:ext cx="1166446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Die Référence</a:t>
            </a:r>
            <a:endParaRPr lang="en-US" dirty="0"/>
          </a:p>
        </p:txBody>
      </p:sp>
      <p:cxnSp>
        <p:nvCxnSpPr>
          <p:cNvPr id="4" name="Straight Arrow Connector 3"/>
          <p:cNvCxnSpPr>
            <a:endCxn id="42" idx="4"/>
          </p:cNvCxnSpPr>
          <p:nvPr/>
        </p:nvCxnSpPr>
        <p:spPr>
          <a:xfrm flipH="1" flipV="1">
            <a:off x="2987924" y="2436653"/>
            <a:ext cx="1559205" cy="295287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132</Words>
  <Application>Microsoft Office PowerPoint</Application>
  <PresentationFormat>Widescreen</PresentationFormat>
  <Paragraphs>51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Philippe VAUGEOIS</cp:lastModifiedBy>
  <cp:revision>11</cp:revision>
  <dcterms:created xsi:type="dcterms:W3CDTF">2017-08-24T14:54:01Z</dcterms:created>
  <dcterms:modified xsi:type="dcterms:W3CDTF">2018-10-05T06:04:54Z</dcterms:modified>
</cp:coreProperties>
</file>