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9" r:id="rId2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4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DD7A1F-B811-477C-9989-A280628ACE1C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D1CDA-43B2-4270-A1F7-AD426F2DDD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81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4088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86E150C-729D-46AA-BFE5-8BDFC158DCB6}" type="slidenum">
              <a:rPr kumimoji="0" lang="en-US" altLang="en-US" sz="1300">
                <a:latin typeface="Times New Roman" pitchFamily="18" charset="0"/>
              </a:rPr>
              <a:pPr/>
              <a:t>1</a:t>
            </a:fld>
            <a:endParaRPr kumimoji="0" lang="en-US" altLang="en-US" sz="1300">
              <a:latin typeface="Times New Roman" pitchFamily="18" charset="0"/>
            </a:endParaRPr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en-US" smtClean="0"/>
          </a:p>
        </p:txBody>
      </p:sp>
      <p:sp>
        <p:nvSpPr>
          <p:cNvPr id="129029" name="Header Placeholder 1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5675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kumimoji="0" lang="en-US" altLang="en-US" sz="1300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90745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428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257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625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934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124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1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743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180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020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689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073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857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3" name="Rectangle 3"/>
          <p:cNvSpPr>
            <a:spLocks noChangeArrowheads="1"/>
          </p:cNvSpPr>
          <p:nvPr/>
        </p:nvSpPr>
        <p:spPr bwMode="auto">
          <a:xfrm>
            <a:off x="3810000" y="846962"/>
            <a:ext cx="4715435" cy="525401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pPr algn="ctr"/>
            <a:r>
              <a:rPr lang="fr-FR" altLang="en-US" sz="1400" b="1" dirty="0"/>
              <a:t> PART </a:t>
            </a:r>
            <a:r>
              <a:rPr lang="fr-FR" altLang="en-US" sz="1400" b="1" dirty="0" smtClean="0"/>
              <a:t>NUMBER:</a:t>
            </a:r>
            <a:r>
              <a:rPr lang="en-AU" sz="1400" b="1" dirty="0"/>
              <a:t>2N5401RDIE2HR</a:t>
            </a:r>
            <a:r>
              <a:rPr lang="fr-FR" altLang="en-US" sz="1400" dirty="0" smtClean="0"/>
              <a:t>   </a:t>
            </a:r>
          </a:p>
          <a:p>
            <a:pPr algn="ctr"/>
            <a:r>
              <a:rPr lang="fr-FR" altLang="en-US" sz="1400" b="1" dirty="0" smtClean="0"/>
              <a:t>DIE </a:t>
            </a:r>
            <a:r>
              <a:rPr lang="fr-FR" altLang="en-US" sz="1400" b="1" dirty="0"/>
              <a:t>REFERENCE: </a:t>
            </a:r>
            <a:r>
              <a:rPr lang="en-AU" sz="1400" b="1" dirty="0"/>
              <a:t>0054T6R</a:t>
            </a:r>
            <a:endParaRPr lang="en-US" altLang="en-US" sz="1400" dirty="0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6076178" y="4646756"/>
            <a:ext cx="3840914" cy="693379"/>
          </a:xfrm>
          <a:prstGeom prst="rect">
            <a:avLst/>
          </a:prstGeom>
          <a:solidFill>
            <a:srgbClr val="FFFFFF"/>
          </a:solidFill>
          <a:ln w="12700" algn="ctr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r>
              <a:rPr lang="en-US" sz="1100" b="1" u="sng" dirty="0">
                <a:latin typeface="Times New Roman"/>
                <a:ea typeface="Times New Roman"/>
              </a:rPr>
              <a:t>Die orientation</a:t>
            </a:r>
            <a:endParaRPr lang="fr-FR" sz="1600" dirty="0">
              <a:latin typeface="Times New Roman"/>
              <a:ea typeface="Times New Roman"/>
            </a:endParaRPr>
          </a:p>
          <a:p>
            <a:r>
              <a:rPr lang="en-AU" sz="1100" dirty="0"/>
              <a:t>No die orientation warranted</a:t>
            </a:r>
            <a:r>
              <a:rPr lang="en-US" sz="1100" dirty="0">
                <a:latin typeface="Times New Roman"/>
                <a:ea typeface="Times New Roman"/>
              </a:rPr>
              <a:t> </a:t>
            </a:r>
            <a:endParaRPr lang="fr-FR" sz="1600" dirty="0">
              <a:latin typeface="Times New Roman"/>
              <a:ea typeface="Times New Roman"/>
            </a:endParaRPr>
          </a:p>
          <a:p>
            <a:r>
              <a:rPr lang="fr-FR" sz="1100" b="1" u="sng" dirty="0" err="1">
                <a:latin typeface="Times New Roman"/>
                <a:ea typeface="Times New Roman"/>
              </a:rPr>
              <a:t>Waffle</a:t>
            </a:r>
            <a:r>
              <a:rPr lang="fr-FR" sz="1100" b="1" u="sng" dirty="0">
                <a:latin typeface="Times New Roman"/>
                <a:ea typeface="Times New Roman"/>
              </a:rPr>
              <a:t> pack </a:t>
            </a:r>
            <a:endParaRPr lang="fr-FR" sz="1100" b="1" u="sng" dirty="0" smtClean="0">
              <a:latin typeface="Times New Roman"/>
              <a:ea typeface="Times New Roman"/>
            </a:endParaRPr>
          </a:p>
          <a:p>
            <a:r>
              <a:rPr lang="en-AU" sz="1100" dirty="0" err="1"/>
              <a:t>Entegris</a:t>
            </a:r>
            <a:r>
              <a:rPr lang="en-AU" sz="1100" dirty="0"/>
              <a:t> </a:t>
            </a:r>
            <a:r>
              <a:rPr lang="en-AU" sz="1100" dirty="0" smtClean="0"/>
              <a:t>: </a:t>
            </a:r>
            <a:r>
              <a:rPr lang="en-AU" sz="1100" dirty="0"/>
              <a:t>H20-030-14-62C02</a:t>
            </a:r>
            <a:endParaRPr lang="fr-FR" sz="1100" dirty="0">
              <a:latin typeface="Times New Roman"/>
              <a:ea typeface="Times New Roman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0452" y="1978436"/>
            <a:ext cx="2926878" cy="2915257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3990510"/>
              </p:ext>
            </p:extLst>
          </p:nvPr>
        </p:nvGraphicFramePr>
        <p:xfrm>
          <a:off x="6076178" y="1978437"/>
          <a:ext cx="5061379" cy="25273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24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372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9836">
                <a:tc gridSpan="2"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480"/>
                        </a:spcAft>
                      </a:pPr>
                      <a:r>
                        <a:rPr lang="en-AU" sz="1100" kern="1200" dirty="0">
                          <a:effectLst/>
                        </a:rPr>
                        <a:t>TECHNOLOGICAL AND MECHANICAL</a:t>
                      </a:r>
                      <a:endParaRPr lang="fr-FR" sz="1000" dirty="0">
                        <a:effectLst/>
                      </a:endParaRPr>
                    </a:p>
                    <a:p>
                      <a:pPr algn="ctr">
                        <a:spcBef>
                          <a:spcPts val="200"/>
                        </a:spcBef>
                        <a:spcAft>
                          <a:spcPts val="480"/>
                        </a:spcAft>
                      </a:pPr>
                      <a:r>
                        <a:rPr lang="en-AU" sz="1100" kern="1200" dirty="0">
                          <a:effectLst/>
                        </a:rPr>
                        <a:t> CHARACTERISTICS OF CHIP</a:t>
                      </a:r>
                      <a:endParaRPr lang="fr-FR" sz="1000" dirty="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8767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WAFER SIZE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6"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532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DIE SIZE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660 X 660 µm²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4532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POLARITY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PNP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434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THICKNESS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230 ± 20 μm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45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TOP METALLIZATION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Al/Si 1%    1.8 ÷ 2.0 µm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45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BACK METALLIZATION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Au    14850 ± 1650 (Å)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4532"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TOP GLASSIVATION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P.Vapox    7200 ± 800 (Å)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44532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Nitride    5400 ± 600 (Å)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445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EMITTER PAD SIZE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Dia = 186 μm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445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 dirty="0">
                          <a:effectLst/>
                        </a:rPr>
                        <a:t>BASE PAD SIZE :</a:t>
                      </a:r>
                      <a:endParaRPr lang="fr-FR" sz="1000" dirty="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 dirty="0">
                          <a:effectLst/>
                        </a:rPr>
                        <a:t>149 x 149 μm²</a:t>
                      </a:r>
                      <a:endParaRPr lang="fr-FR" sz="1000" dirty="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445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fr-FR" sz="1000" dirty="0" smtClean="0"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BACKSIDE CONTACT</a:t>
                      </a:r>
                      <a:endParaRPr lang="fr-FR" sz="1000" dirty="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fr-FR" sz="1000" dirty="0" smtClean="0"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Collector</a:t>
                      </a:r>
                      <a:endParaRPr lang="fr-FR" sz="1000" dirty="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422353284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073015" y="5599350"/>
            <a:ext cx="48598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B: Base</a:t>
            </a:r>
          </a:p>
          <a:p>
            <a:r>
              <a:rPr lang="fr-FR" sz="1400" dirty="0"/>
              <a:t>E: </a:t>
            </a:r>
            <a:r>
              <a:rPr lang="fr-FR" sz="1400" dirty="0" err="1"/>
              <a:t>Emitter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535285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PPVER" val="ᅁᄼᄾ"/>
  <p:tag name="RANDOM" val="14"/>
  <p:tag name="CLINAME" val="ᅡᅢᄮᅠᅳᆁᆂᆀᅷᅱᆂᅳᅲ!ᅣᅼᅑᅺᅯᆁᆁᅷᅴᅷᅳᅲ"/>
  <p:tag name="DATETIME" val="ᅆᄽᅀᅂᄽᅀᄾᄿᅅᄮᄮᄿᅄᅈᅃᅂᅞᅛᄮᄶᅕᅛᅢᄹᅀᅈᄾᄷ!ᅇᄽᅃᄽᅀᄾᄿᅅᄮᄮᄿᅆᅈᄿᅃᅞᅛᄮᄶᅕᅛᅢᄹᅀᅈᄾᄷ"/>
  <p:tag name="DONEBY" val="ᅡᅢᅪᅏᅼᅲᆀᅳᄮᅣᅕᅣᅓᅜ!ᅡᅢᅪᅏᅼᅲᆀᅳᄮᅣᅕᅣᅓᅜ"/>
  <p:tag name="IPADDRESS" val="ᅠᅓᅜᅑᅥᅚᄾᄾᄿᅂ!ᅠᅓᅜᅑᅥᅚᄾᄾᄿᅂ"/>
  <p:tag name="CHECKSUM" val="ᅂᅃᅃᅆ!ᅂᅂᅅᄿ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105</Words>
  <Application>Microsoft Office PowerPoint</Application>
  <PresentationFormat>Widescreen</PresentationFormat>
  <Paragraphs>32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Helvetica</vt:lpstr>
      <vt:lpstr>Times New Roman</vt:lpstr>
      <vt:lpstr>Office Theme</vt:lpstr>
      <vt:lpstr>PowerPoint Presentation</vt:lpstr>
    </vt:vector>
  </TitlesOfParts>
  <Company>STMicroelectronics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 UGUEN</dc:creator>
  <cp:lastModifiedBy>Andre UGUEN</cp:lastModifiedBy>
  <cp:revision>18</cp:revision>
  <dcterms:created xsi:type="dcterms:W3CDTF">2017-08-24T14:54:01Z</dcterms:created>
  <dcterms:modified xsi:type="dcterms:W3CDTF">2018-10-26T10:03:29Z</dcterms:modified>
</cp:coreProperties>
</file>