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9" r:id="rId1"/>
  </p:sldMasterIdLst>
  <p:handoutMasterIdLst>
    <p:handoutMasterId r:id="rId15"/>
  </p:handoutMasterIdLst>
  <p:sldIdLst>
    <p:sldId id="278" r:id="rId2"/>
    <p:sldId id="290" r:id="rId3"/>
    <p:sldId id="291" r:id="rId4"/>
    <p:sldId id="292" r:id="rId5"/>
    <p:sldId id="293" r:id="rId6"/>
    <p:sldId id="298" r:id="rId7"/>
    <p:sldId id="299" r:id="rId8"/>
    <p:sldId id="300" r:id="rId9"/>
    <p:sldId id="301" r:id="rId10"/>
    <p:sldId id="297" r:id="rId11"/>
    <p:sldId id="294" r:id="rId12"/>
    <p:sldId id="295" r:id="rId13"/>
    <p:sldId id="289" r:id="rId14"/>
  </p:sldIdLst>
  <p:sldSz cx="9144000" cy="6858000" type="screen4x3"/>
  <p:notesSz cx="6797675" cy="9874250"/>
  <p:defaultTextStyle>
    <a:defPPr>
      <a:defRPr lang="en-GB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EAEAEA"/>
    <a:srgbClr val="FF9900"/>
    <a:srgbClr val="FFFF66"/>
    <a:srgbClr val="FFCC00"/>
    <a:srgbClr val="FFFF00"/>
    <a:srgbClr val="DDDDDD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Vaalea tyyli 3 - Korostus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93D81CF-94F2-401A-BA57-92F5A7B2D0C5}" styleName="Normaali tyyli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Vaalea tyyli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581" autoAdjust="0"/>
  </p:normalViewPr>
  <p:slideViewPr>
    <p:cSldViewPr snapToObjects="1">
      <p:cViewPr varScale="1">
        <p:scale>
          <a:sx n="111" d="100"/>
          <a:sy n="111" d="100"/>
        </p:scale>
        <p:origin x="-1614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0" d="100"/>
        <a:sy n="12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747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82125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382125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0DEAF5E-CA35-4B45-AE39-98CC61E3394A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8492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4099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4100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01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102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4103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04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105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6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7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10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90600" y="6248400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111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112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2"/>
                </a:solidFill>
              </a:defRPr>
            </a:lvl1pPr>
          </a:lstStyle>
          <a:p>
            <a:fld id="{824CDDBE-ED92-40B1-BD0A-40EA53369B2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4" name="Picture 11" descr="facilities16-small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0308" y="96416"/>
            <a:ext cx="870321" cy="857459"/>
          </a:xfrm>
          <a:prstGeom prst="ellipse">
            <a:avLst/>
          </a:prstGeom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4" name="Picture 11" descr="facilities16-small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0308" y="96416"/>
            <a:ext cx="870321" cy="857459"/>
          </a:xfrm>
          <a:prstGeom prst="ellipse">
            <a:avLst/>
          </a:prstGeom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4750" y="1143000"/>
            <a:ext cx="3832225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59375" y="1143000"/>
            <a:ext cx="3832225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5" name="Picture 11" descr="facilities16-small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0308" y="96416"/>
            <a:ext cx="870321" cy="857459"/>
          </a:xfrm>
          <a:prstGeom prst="ellipse">
            <a:avLst/>
          </a:prstGeom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11" descr="facilities16-small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0308" y="96416"/>
            <a:ext cx="870321" cy="857459"/>
          </a:xfrm>
          <a:prstGeom prst="ellipse">
            <a:avLst/>
          </a:prstGeom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3" name="Picture 11" descr="facilities16-small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0308" y="96416"/>
            <a:ext cx="870321" cy="857459"/>
          </a:xfrm>
          <a:prstGeom prst="ellipse">
            <a:avLst/>
          </a:prstGeom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facilities16-small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0308" y="96416"/>
            <a:ext cx="870321" cy="857459"/>
          </a:xfrm>
          <a:prstGeom prst="ellipse">
            <a:avLst/>
          </a:prstGeom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5" name="Picture 11" descr="facilities16-small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0308" y="96416"/>
            <a:ext cx="870321" cy="857459"/>
          </a:xfrm>
          <a:prstGeom prst="ellipse">
            <a:avLst/>
          </a:prstGeom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5" name="Picture 11" descr="facilities16-small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0308" y="96416"/>
            <a:ext cx="870321" cy="857459"/>
          </a:xfrm>
          <a:prstGeom prst="ellipse">
            <a:avLst/>
          </a:prstGeom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29450" y="238125"/>
            <a:ext cx="1962150" cy="54768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38125"/>
            <a:ext cx="5734050" cy="5476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143000" y="238125"/>
            <a:ext cx="7848600" cy="5476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7" name="Picture 25" descr="kuva1"/>
          <p:cNvPicPr>
            <a:picLocks noChangeAspect="1" noChangeArrowheads="1"/>
          </p:cNvPicPr>
          <p:nvPr userDrawn="1"/>
        </p:nvPicPr>
        <p:blipFill>
          <a:blip r:embed="rId14" cstate="print">
            <a:lum bright="14000"/>
          </a:blip>
          <a:srcRect/>
          <a:stretch>
            <a:fillRect/>
          </a:stretch>
        </p:blipFill>
        <p:spPr bwMode="auto">
          <a:xfrm>
            <a:off x="0" y="5527675"/>
            <a:ext cx="9144000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38125"/>
            <a:ext cx="783748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74750" y="1143000"/>
            <a:ext cx="781685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3120" name="Freeform 48"/>
          <p:cNvSpPr>
            <a:spLocks/>
          </p:cNvSpPr>
          <p:nvPr userDrawn="1"/>
        </p:nvSpPr>
        <p:spPr bwMode="auto">
          <a:xfrm>
            <a:off x="0" y="0"/>
            <a:ext cx="828675" cy="6105525"/>
          </a:xfrm>
          <a:custGeom>
            <a:avLst/>
            <a:gdLst/>
            <a:ahLst/>
            <a:cxnLst>
              <a:cxn ang="0">
                <a:pos x="510" y="3636"/>
              </a:cxn>
              <a:cxn ang="0">
                <a:pos x="520" y="0"/>
              </a:cxn>
              <a:cxn ang="0">
                <a:pos x="1" y="0"/>
              </a:cxn>
              <a:cxn ang="0">
                <a:pos x="0" y="3846"/>
              </a:cxn>
              <a:cxn ang="0">
                <a:pos x="510" y="3636"/>
              </a:cxn>
            </a:cxnLst>
            <a:rect l="0" t="0" r="r" b="b"/>
            <a:pathLst>
              <a:path w="522" h="3846">
                <a:moveTo>
                  <a:pt x="510" y="3636"/>
                </a:moveTo>
                <a:cubicBezTo>
                  <a:pt x="510" y="1896"/>
                  <a:pt x="522" y="2160"/>
                  <a:pt x="520" y="0"/>
                </a:cubicBezTo>
                <a:cubicBezTo>
                  <a:pt x="260" y="0"/>
                  <a:pt x="1" y="0"/>
                  <a:pt x="1" y="0"/>
                </a:cubicBezTo>
                <a:cubicBezTo>
                  <a:pt x="0" y="1566"/>
                  <a:pt x="0" y="1866"/>
                  <a:pt x="0" y="3846"/>
                </a:cubicBezTo>
                <a:cubicBezTo>
                  <a:pt x="396" y="3678"/>
                  <a:pt x="252" y="3744"/>
                  <a:pt x="510" y="3636"/>
                </a:cubicBezTo>
                <a:close/>
              </a:path>
            </a:pathLst>
          </a:custGeom>
          <a:gradFill rotWithShape="0">
            <a:gsLst>
              <a:gs pos="0">
                <a:srgbClr val="AFC2FF"/>
              </a:gs>
              <a:gs pos="100000">
                <a:schemeClr val="bg1"/>
              </a:gs>
            </a:gsLst>
            <a:lin ang="2700000" scaled="1"/>
          </a:gradFill>
          <a:ln w="9525" cap="flat" cmpd="sng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gray">
          <a:xfrm>
            <a:off x="231775" y="990600"/>
            <a:ext cx="8226425" cy="3175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en-US"/>
          </a:p>
        </p:txBody>
      </p:sp>
      <p:pic>
        <p:nvPicPr>
          <p:cNvPr id="3122" name="Picture 50" descr="color12pt"/>
          <p:cNvPicPr>
            <a:picLocks noChangeAspect="1" noChangeArrowheads="1"/>
          </p:cNvPicPr>
          <p:nvPr userDrawn="1"/>
        </p:nvPicPr>
        <p:blipFill>
          <a:blip r:embed="rId15" cstate="print">
            <a:lum bright="30000" contrast="-30000"/>
          </a:blip>
          <a:srcRect/>
          <a:stretch>
            <a:fillRect/>
          </a:stretch>
        </p:blipFill>
        <p:spPr bwMode="auto">
          <a:xfrm>
            <a:off x="7505700" y="215900"/>
            <a:ext cx="151288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81" name="Rectangle 305"/>
          <p:cNvSpPr>
            <a:spLocks noChangeArrowheads="1"/>
          </p:cNvSpPr>
          <p:nvPr/>
        </p:nvSpPr>
        <p:spPr bwMode="auto">
          <a:xfrm>
            <a:off x="2538413" y="3300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082" name="Rectangle 306"/>
          <p:cNvSpPr>
            <a:spLocks noChangeArrowheads="1"/>
          </p:cNvSpPr>
          <p:nvPr/>
        </p:nvSpPr>
        <p:spPr bwMode="auto">
          <a:xfrm>
            <a:off x="2547938" y="3309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083" name="Rectangle 307"/>
          <p:cNvSpPr>
            <a:spLocks noChangeArrowheads="1"/>
          </p:cNvSpPr>
          <p:nvPr/>
        </p:nvSpPr>
        <p:spPr bwMode="auto">
          <a:xfrm>
            <a:off x="2481263" y="3048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107" name="Rectangle 331"/>
          <p:cNvSpPr>
            <a:spLocks noChangeArrowheads="1"/>
          </p:cNvSpPr>
          <p:nvPr/>
        </p:nvSpPr>
        <p:spPr bwMode="auto">
          <a:xfrm>
            <a:off x="1508125" y="1844675"/>
            <a:ext cx="5994400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RADEF status report</a:t>
            </a:r>
            <a:endParaRPr lang="en-US" sz="3200" b="1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sz="32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GB" sz="1800" b="1" dirty="0">
                <a:solidFill>
                  <a:schemeClr val="tx2">
                    <a:lumMod val="75000"/>
                  </a:schemeClr>
                </a:solidFill>
              </a:rPr>
              <a:t>ESA/ESTEC Contract No. 18197/04/NL/CP: </a:t>
            </a:r>
          </a:p>
          <a:p>
            <a:r>
              <a:rPr lang="en-GB" sz="1800" b="1" dirty="0">
                <a:solidFill>
                  <a:schemeClr val="tx2">
                    <a:lumMod val="75000"/>
                  </a:schemeClr>
                </a:solidFill>
              </a:rPr>
              <a:t>“High Energy Heavy Ion Test Facility for Component Radiation Studies”</a:t>
            </a:r>
          </a:p>
          <a:p>
            <a:endParaRPr lang="en-GB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6112" name="Picture 336" descr="jyukuva"/>
          <p:cNvPicPr>
            <a:picLocks noChangeAspect="1" noChangeArrowheads="1"/>
          </p:cNvPicPr>
          <p:nvPr/>
        </p:nvPicPr>
        <p:blipFill>
          <a:blip r:embed="rId2" cstate="print"/>
          <a:srcRect l="32834" t="4936" r="19333" b="465"/>
          <a:stretch>
            <a:fillRect/>
          </a:stretch>
        </p:blipFill>
        <p:spPr bwMode="auto">
          <a:xfrm>
            <a:off x="0" y="1588"/>
            <a:ext cx="303213" cy="68802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76114" name="Text Box 338"/>
          <p:cNvSpPr txBox="1">
            <a:spLocks noChangeArrowheads="1"/>
          </p:cNvSpPr>
          <p:nvPr/>
        </p:nvSpPr>
        <p:spPr bwMode="auto">
          <a:xfrm>
            <a:off x="3132138" y="4516438"/>
            <a:ext cx="2855912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i-FI" sz="1800" b="1" dirty="0" smtClean="0">
                <a:solidFill>
                  <a:schemeClr val="tx2">
                    <a:lumMod val="75000"/>
                  </a:schemeClr>
                </a:solidFill>
              </a:rPr>
              <a:t>Arto Javanainen/</a:t>
            </a:r>
          </a:p>
          <a:p>
            <a:r>
              <a:rPr lang="fi-FI" sz="1800" b="1" dirty="0" smtClean="0">
                <a:solidFill>
                  <a:schemeClr val="tx2">
                    <a:lumMod val="75000"/>
                  </a:schemeClr>
                </a:solidFill>
              </a:rPr>
              <a:t>Ari </a:t>
            </a:r>
            <a:r>
              <a:rPr lang="fi-FI" sz="1800" b="1" dirty="0">
                <a:solidFill>
                  <a:schemeClr val="tx2">
                    <a:lumMod val="75000"/>
                  </a:schemeClr>
                </a:solidFill>
              </a:rPr>
              <a:t>Virtanen, JYFL</a:t>
            </a:r>
            <a:endParaRPr lang="en-US" sz="1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6119" name="Text Box 343"/>
          <p:cNvSpPr txBox="1">
            <a:spLocks noChangeArrowheads="1"/>
          </p:cNvSpPr>
          <p:nvPr/>
        </p:nvSpPr>
        <p:spPr bwMode="auto">
          <a:xfrm rot="16200000">
            <a:off x="1800225" y="5540375"/>
            <a:ext cx="1841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rot="10800000" wrap="none">
            <a:spAutoFit/>
          </a:bodyPr>
          <a:lstStyle/>
          <a:p>
            <a:endParaRPr lang="en-US"/>
          </a:p>
        </p:txBody>
      </p:sp>
      <p:sp>
        <p:nvSpPr>
          <p:cNvPr id="76120" name="Text Box 344"/>
          <p:cNvSpPr txBox="1">
            <a:spLocks noChangeArrowheads="1"/>
          </p:cNvSpPr>
          <p:nvPr/>
        </p:nvSpPr>
        <p:spPr bwMode="auto">
          <a:xfrm>
            <a:off x="1508125" y="5815013"/>
            <a:ext cx="549275" cy="92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endParaRPr lang="en-US"/>
          </a:p>
        </p:txBody>
      </p:sp>
      <p:sp>
        <p:nvSpPr>
          <p:cNvPr id="76124" name="Rectangle 348"/>
          <p:cNvSpPr>
            <a:spLocks noChangeArrowheads="1"/>
          </p:cNvSpPr>
          <p:nvPr/>
        </p:nvSpPr>
        <p:spPr bwMode="auto">
          <a:xfrm rot="16200000">
            <a:off x="4118917" y="-2484475"/>
            <a:ext cx="461665" cy="6108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anchor="ctr">
            <a:spAutoFit/>
          </a:bodyPr>
          <a:lstStyle/>
          <a:p>
            <a:r>
              <a:rPr lang="en-US" sz="1800" b="1" dirty="0">
                <a:solidFill>
                  <a:srgbClr val="333399"/>
                </a:solidFill>
              </a:rPr>
              <a:t>ESA CNES Final Presentation Days - 2013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36" descr="jyukuva"/>
          <p:cNvPicPr>
            <a:picLocks noChangeAspect="1" noChangeArrowheads="1"/>
          </p:cNvPicPr>
          <p:nvPr/>
        </p:nvPicPr>
        <p:blipFill>
          <a:blip r:embed="rId2" cstate="print"/>
          <a:srcRect l="32834" t="4936" r="19333" b="465"/>
          <a:stretch>
            <a:fillRect/>
          </a:stretch>
        </p:blipFill>
        <p:spPr bwMode="auto">
          <a:xfrm>
            <a:off x="0" y="1588"/>
            <a:ext cx="303213" cy="68802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915816" y="1124744"/>
            <a:ext cx="32608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b="1" u="sng" dirty="0" err="1" smtClean="0">
                <a:solidFill>
                  <a:schemeClr val="tx2">
                    <a:lumMod val="75000"/>
                  </a:schemeClr>
                </a:solidFill>
              </a:rPr>
              <a:t>Usage</a:t>
            </a:r>
            <a:r>
              <a:rPr lang="fi-FI" b="1" u="sng" dirty="0" smtClean="0">
                <a:solidFill>
                  <a:schemeClr val="tx2">
                    <a:lumMod val="75000"/>
                  </a:schemeClr>
                </a:solidFill>
              </a:rPr>
              <a:t> of </a:t>
            </a:r>
            <a:r>
              <a:rPr lang="fi-FI" b="1" u="sng" dirty="0" err="1" smtClean="0">
                <a:solidFill>
                  <a:schemeClr val="tx2">
                    <a:lumMod val="75000"/>
                  </a:schemeClr>
                </a:solidFill>
              </a:rPr>
              <a:t>beam</a:t>
            </a:r>
            <a:r>
              <a:rPr lang="fi-FI" b="1" u="sng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i-FI" b="1" u="sng" dirty="0" err="1" smtClean="0">
                <a:solidFill>
                  <a:schemeClr val="tx2">
                    <a:lumMod val="75000"/>
                  </a:schemeClr>
                </a:solidFill>
              </a:rPr>
              <a:t>time</a:t>
            </a:r>
            <a:endParaRPr lang="fi-FI" b="1" u="sng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27684" y="1916832"/>
            <a:ext cx="2270173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b="1" dirty="0" smtClean="0">
                <a:solidFill>
                  <a:schemeClr val="tx2">
                    <a:lumMod val="75000"/>
                  </a:schemeClr>
                </a:solidFill>
              </a:rPr>
              <a:t>2011</a:t>
            </a:r>
          </a:p>
          <a:p>
            <a:r>
              <a:rPr lang="fi-FI" sz="1400" b="1" dirty="0" smtClean="0">
                <a:solidFill>
                  <a:schemeClr val="tx2">
                    <a:lumMod val="75000"/>
                  </a:schemeClr>
                </a:solidFill>
              </a:rPr>
              <a:t>Total </a:t>
            </a:r>
            <a:r>
              <a:rPr lang="fi-FI" sz="1400" b="1" dirty="0" err="1" smtClean="0">
                <a:solidFill>
                  <a:schemeClr val="tx2">
                    <a:lumMod val="75000"/>
                  </a:schemeClr>
                </a:solidFill>
              </a:rPr>
              <a:t>beam</a:t>
            </a:r>
            <a:r>
              <a:rPr lang="fi-FI" sz="1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i-FI" sz="1400" b="1" dirty="0" err="1" smtClean="0">
                <a:solidFill>
                  <a:schemeClr val="tx2">
                    <a:lumMod val="75000"/>
                  </a:schemeClr>
                </a:solidFill>
              </a:rPr>
              <a:t>hours</a:t>
            </a:r>
            <a:r>
              <a:rPr lang="fi-FI" sz="1400" b="1" dirty="0" smtClean="0">
                <a:solidFill>
                  <a:schemeClr val="tx2">
                    <a:lumMod val="75000"/>
                  </a:schemeClr>
                </a:solidFill>
              </a:rPr>
              <a:t> 1161</a:t>
            </a:r>
            <a:endParaRPr lang="en-US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472819" y="1916832"/>
            <a:ext cx="2270173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b="1" dirty="0" smtClean="0">
                <a:solidFill>
                  <a:schemeClr val="tx2">
                    <a:lumMod val="75000"/>
                  </a:schemeClr>
                </a:solidFill>
              </a:rPr>
              <a:t>2012</a:t>
            </a:r>
          </a:p>
          <a:p>
            <a:r>
              <a:rPr lang="fi-FI" sz="1400" b="1" dirty="0" smtClean="0">
                <a:solidFill>
                  <a:schemeClr val="tx2">
                    <a:lumMod val="75000"/>
                  </a:schemeClr>
                </a:solidFill>
              </a:rPr>
              <a:t>Total </a:t>
            </a:r>
            <a:r>
              <a:rPr lang="fi-FI" sz="1400" b="1" dirty="0" err="1" smtClean="0">
                <a:solidFill>
                  <a:schemeClr val="tx2">
                    <a:lumMod val="75000"/>
                  </a:schemeClr>
                </a:solidFill>
              </a:rPr>
              <a:t>beam</a:t>
            </a:r>
            <a:r>
              <a:rPr lang="fi-FI" sz="1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i-FI" sz="1400" b="1" dirty="0" err="1" smtClean="0">
                <a:solidFill>
                  <a:schemeClr val="tx2">
                    <a:lumMod val="75000"/>
                  </a:schemeClr>
                </a:solidFill>
              </a:rPr>
              <a:t>hours</a:t>
            </a:r>
            <a:r>
              <a:rPr lang="fi-FI" sz="1400" b="1" dirty="0" smtClean="0">
                <a:solidFill>
                  <a:schemeClr val="tx2">
                    <a:lumMod val="75000"/>
                  </a:schemeClr>
                </a:solidFill>
              </a:rPr>
              <a:t> 1208</a:t>
            </a:r>
            <a:endParaRPr lang="en-US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Rectangle 348"/>
          <p:cNvSpPr>
            <a:spLocks noChangeArrowheads="1"/>
          </p:cNvSpPr>
          <p:nvPr/>
        </p:nvSpPr>
        <p:spPr bwMode="auto">
          <a:xfrm rot="16200000">
            <a:off x="4118917" y="-2484475"/>
            <a:ext cx="461665" cy="6108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anchor="ctr">
            <a:spAutoFit/>
          </a:bodyPr>
          <a:lstStyle/>
          <a:p>
            <a:r>
              <a:rPr lang="en-US" sz="1800" b="1" dirty="0">
                <a:solidFill>
                  <a:srgbClr val="333399"/>
                </a:solidFill>
              </a:rPr>
              <a:t>ESA CNES Final Presentation Days - 2013</a:t>
            </a:r>
          </a:p>
        </p:txBody>
      </p:sp>
      <p:pic>
        <p:nvPicPr>
          <p:cNvPr id="12" name="Picture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96" t="2994" r="21748" b="3322"/>
          <a:stretch/>
        </p:blipFill>
        <p:spPr bwMode="auto">
          <a:xfrm>
            <a:off x="5112061" y="2816932"/>
            <a:ext cx="3178468" cy="3379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1" t="1624" r="23196" b="7143"/>
          <a:stretch>
            <a:fillRect/>
          </a:stretch>
        </p:blipFill>
        <p:spPr bwMode="auto">
          <a:xfrm>
            <a:off x="830231" y="2816932"/>
            <a:ext cx="3779276" cy="3213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36" descr="jyukuva"/>
          <p:cNvPicPr>
            <a:picLocks noChangeAspect="1" noChangeArrowheads="1"/>
          </p:cNvPicPr>
          <p:nvPr/>
        </p:nvPicPr>
        <p:blipFill>
          <a:blip r:embed="rId2" cstate="print"/>
          <a:srcRect l="32834" t="4936" r="19333" b="465"/>
          <a:stretch>
            <a:fillRect/>
          </a:stretch>
        </p:blipFill>
        <p:spPr bwMode="auto">
          <a:xfrm>
            <a:off x="0" y="1588"/>
            <a:ext cx="303213" cy="68802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932407" y="1069785"/>
            <a:ext cx="72410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000" b="1" u="sng" dirty="0" err="1" smtClean="0">
                <a:solidFill>
                  <a:srgbClr val="002060"/>
                </a:solidFill>
              </a:rPr>
              <a:t>Beam</a:t>
            </a:r>
            <a:r>
              <a:rPr lang="fi-FI" sz="2000" b="1" u="sng" dirty="0" smtClean="0">
                <a:solidFill>
                  <a:srgbClr val="002060"/>
                </a:solidFill>
              </a:rPr>
              <a:t> </a:t>
            </a:r>
            <a:r>
              <a:rPr lang="fi-FI" sz="2000" b="1" u="sng" dirty="0" err="1" smtClean="0">
                <a:solidFill>
                  <a:srgbClr val="002060"/>
                </a:solidFill>
              </a:rPr>
              <a:t>distributions</a:t>
            </a:r>
            <a:r>
              <a:rPr lang="fi-FI" sz="2000" b="1" u="sng" dirty="0" smtClean="0">
                <a:solidFill>
                  <a:srgbClr val="002060"/>
                </a:solidFill>
              </a:rPr>
              <a:t> with ESA- and </a:t>
            </a:r>
            <a:r>
              <a:rPr lang="fi-FI" sz="2000" b="1" u="sng" dirty="0" err="1" smtClean="0">
                <a:solidFill>
                  <a:srgbClr val="002060"/>
                </a:solidFill>
              </a:rPr>
              <a:t>non-ESA</a:t>
            </a:r>
            <a:r>
              <a:rPr lang="fi-FI" sz="2000" b="1" u="sng" dirty="0" smtClean="0">
                <a:solidFill>
                  <a:srgbClr val="002060"/>
                </a:solidFill>
              </a:rPr>
              <a:t> </a:t>
            </a:r>
            <a:r>
              <a:rPr lang="fi-FI" sz="2000" b="1" u="sng" dirty="0" err="1" smtClean="0">
                <a:solidFill>
                  <a:srgbClr val="002060"/>
                </a:solidFill>
              </a:rPr>
              <a:t>beam</a:t>
            </a:r>
            <a:r>
              <a:rPr lang="fi-FI" sz="2000" b="1" u="sng" dirty="0" smtClean="0">
                <a:solidFill>
                  <a:srgbClr val="002060"/>
                </a:solidFill>
              </a:rPr>
              <a:t> </a:t>
            </a:r>
            <a:r>
              <a:rPr lang="fi-FI" sz="2000" b="1" u="sng" dirty="0" err="1" smtClean="0">
                <a:solidFill>
                  <a:srgbClr val="002060"/>
                </a:solidFill>
              </a:rPr>
              <a:t>times</a:t>
            </a:r>
            <a:endParaRPr lang="en-US" sz="2000" b="1" u="sng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53580" y="1726497"/>
            <a:ext cx="96693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fi-FI" b="1" dirty="0" smtClean="0">
                <a:solidFill>
                  <a:srgbClr val="002060"/>
                </a:solidFill>
              </a:rPr>
              <a:t>2011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00092" y="1648064"/>
            <a:ext cx="96693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fi-FI" b="1" dirty="0" smtClean="0">
                <a:solidFill>
                  <a:srgbClr val="002060"/>
                </a:solidFill>
              </a:rPr>
              <a:t>2012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5" name="Rectangle 348"/>
          <p:cNvSpPr>
            <a:spLocks noChangeArrowheads="1"/>
          </p:cNvSpPr>
          <p:nvPr/>
        </p:nvSpPr>
        <p:spPr bwMode="auto">
          <a:xfrm rot="16200000">
            <a:off x="4118917" y="-2484475"/>
            <a:ext cx="461665" cy="6108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anchor="ctr">
            <a:spAutoFit/>
          </a:bodyPr>
          <a:lstStyle/>
          <a:p>
            <a:r>
              <a:rPr lang="en-US" sz="1800" b="1" dirty="0">
                <a:solidFill>
                  <a:srgbClr val="333399"/>
                </a:solidFill>
              </a:rPr>
              <a:t>ESA CNES Final Presentation Days - 2013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02" t="1250" r="24699" b="2251"/>
          <a:stretch>
            <a:fillRect/>
          </a:stretch>
        </p:blipFill>
        <p:spPr bwMode="auto">
          <a:xfrm>
            <a:off x="1453222" y="2315858"/>
            <a:ext cx="1934320" cy="1911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t="3139" r="22852" b="1808"/>
          <a:stretch>
            <a:fillRect/>
          </a:stretch>
        </p:blipFill>
        <p:spPr bwMode="auto">
          <a:xfrm>
            <a:off x="1295399" y="4286561"/>
            <a:ext cx="2250266" cy="190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101" y="2270258"/>
            <a:ext cx="3322439" cy="19544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6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399011"/>
            <a:ext cx="3400674" cy="198675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kstiruutu 1"/>
          <p:cNvSpPr txBox="1"/>
          <p:nvPr/>
        </p:nvSpPr>
        <p:spPr>
          <a:xfrm>
            <a:off x="4535996" y="4291289"/>
            <a:ext cx="864096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i-FI" sz="800" b="1" dirty="0" err="1" smtClean="0"/>
              <a:t>Non-ESA</a:t>
            </a:r>
            <a:endParaRPr lang="en-US" sz="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36" descr="jyukuva"/>
          <p:cNvPicPr>
            <a:picLocks noChangeAspect="1" noChangeArrowheads="1"/>
          </p:cNvPicPr>
          <p:nvPr/>
        </p:nvPicPr>
        <p:blipFill>
          <a:blip r:embed="rId2" cstate="print"/>
          <a:srcRect l="32834" t="4936" r="19333" b="465"/>
          <a:stretch>
            <a:fillRect/>
          </a:stretch>
        </p:blipFill>
        <p:spPr bwMode="auto">
          <a:xfrm>
            <a:off x="0" y="1588"/>
            <a:ext cx="303213" cy="68802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2090272" y="1053975"/>
            <a:ext cx="47227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000" b="1" u="sng" dirty="0" err="1" smtClean="0">
                <a:solidFill>
                  <a:srgbClr val="333399"/>
                </a:solidFill>
              </a:rPr>
              <a:t>Monthly</a:t>
            </a:r>
            <a:r>
              <a:rPr lang="fi-FI" sz="2000" b="1" u="sng" dirty="0" smtClean="0">
                <a:solidFill>
                  <a:srgbClr val="333399"/>
                </a:solidFill>
              </a:rPr>
              <a:t> </a:t>
            </a:r>
            <a:r>
              <a:rPr lang="fi-FI" sz="2000" b="1" u="sng" dirty="0" err="1" smtClean="0">
                <a:solidFill>
                  <a:srgbClr val="333399"/>
                </a:solidFill>
              </a:rPr>
              <a:t>distribution</a:t>
            </a:r>
            <a:r>
              <a:rPr lang="fi-FI" sz="2000" b="1" u="sng" dirty="0" smtClean="0">
                <a:solidFill>
                  <a:srgbClr val="333399"/>
                </a:solidFill>
              </a:rPr>
              <a:t> of </a:t>
            </a:r>
            <a:r>
              <a:rPr lang="fi-FI" sz="2000" b="1" u="sng" dirty="0" err="1" smtClean="0">
                <a:solidFill>
                  <a:srgbClr val="333399"/>
                </a:solidFill>
              </a:rPr>
              <a:t>beam</a:t>
            </a:r>
            <a:r>
              <a:rPr lang="fi-FI" sz="2000" b="1" u="sng" dirty="0" smtClean="0">
                <a:solidFill>
                  <a:srgbClr val="333399"/>
                </a:solidFill>
              </a:rPr>
              <a:t> </a:t>
            </a:r>
            <a:r>
              <a:rPr lang="fi-FI" sz="2000" b="1" u="sng" dirty="0" err="1" smtClean="0">
                <a:solidFill>
                  <a:srgbClr val="333399"/>
                </a:solidFill>
              </a:rPr>
              <a:t>hours</a:t>
            </a:r>
            <a:endParaRPr lang="en-US" sz="2000" b="1" u="sng" dirty="0">
              <a:solidFill>
                <a:srgbClr val="333399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13274" y="2104846"/>
            <a:ext cx="372601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i-FI" sz="1800" b="1" dirty="0" smtClean="0">
                <a:solidFill>
                  <a:srgbClr val="002060"/>
                </a:solidFill>
              </a:rPr>
              <a:t>2011</a:t>
            </a:r>
            <a:endParaRPr lang="en-US" sz="1800" b="1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22798" y="4401108"/>
            <a:ext cx="372601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i-FI" sz="1800" b="1" dirty="0" smtClean="0">
                <a:solidFill>
                  <a:srgbClr val="002060"/>
                </a:solidFill>
              </a:rPr>
              <a:t>2012</a:t>
            </a:r>
            <a:endParaRPr lang="en-US" sz="1800" b="1" dirty="0">
              <a:solidFill>
                <a:srgbClr val="002060"/>
              </a:solidFill>
            </a:endParaRPr>
          </a:p>
        </p:txBody>
      </p:sp>
      <p:sp>
        <p:nvSpPr>
          <p:cNvPr id="15" name="Rectangle 348"/>
          <p:cNvSpPr>
            <a:spLocks noChangeArrowheads="1"/>
          </p:cNvSpPr>
          <p:nvPr/>
        </p:nvSpPr>
        <p:spPr bwMode="auto">
          <a:xfrm rot="16200000">
            <a:off x="4118917" y="-2484475"/>
            <a:ext cx="461665" cy="6108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anchor="ctr">
            <a:spAutoFit/>
          </a:bodyPr>
          <a:lstStyle/>
          <a:p>
            <a:r>
              <a:rPr lang="en-US" sz="1800" b="1" dirty="0">
                <a:solidFill>
                  <a:srgbClr val="333399"/>
                </a:solidFill>
              </a:rPr>
              <a:t>ESA CNES Final Presentation Days - 2013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1591178"/>
            <a:ext cx="5580620" cy="226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4005064"/>
            <a:ext cx="5580620" cy="2296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6" descr="jyukuva"/>
          <p:cNvPicPr>
            <a:picLocks noChangeAspect="1" noChangeArrowheads="1"/>
          </p:cNvPicPr>
          <p:nvPr/>
        </p:nvPicPr>
        <p:blipFill>
          <a:blip r:embed="rId2" cstate="print"/>
          <a:srcRect l="32834" t="4936" r="19333" b="465"/>
          <a:stretch>
            <a:fillRect/>
          </a:stretch>
        </p:blipFill>
        <p:spPr bwMode="auto">
          <a:xfrm>
            <a:off x="0" y="1588"/>
            <a:ext cx="303213" cy="68802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3563888" y="1397965"/>
            <a:ext cx="10454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b="1" u="sng" dirty="0" err="1" smtClean="0">
                <a:solidFill>
                  <a:srgbClr val="333399"/>
                </a:solidFill>
              </a:rPr>
              <a:t>Users</a:t>
            </a:r>
            <a:endParaRPr lang="en-US" b="1" u="sng" dirty="0">
              <a:solidFill>
                <a:srgbClr val="333399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37602" y="1949053"/>
            <a:ext cx="966932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i-FI" b="1" dirty="0" smtClean="0">
                <a:solidFill>
                  <a:srgbClr val="333399"/>
                </a:solidFill>
              </a:rPr>
              <a:t>2011</a:t>
            </a:r>
            <a:endParaRPr lang="en-US" b="1" dirty="0">
              <a:solidFill>
                <a:srgbClr val="333399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80112" y="1923219"/>
            <a:ext cx="966932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i-FI" b="1" dirty="0" smtClean="0">
                <a:solidFill>
                  <a:srgbClr val="333399"/>
                </a:solidFill>
              </a:rPr>
              <a:t>2012</a:t>
            </a:r>
            <a:endParaRPr lang="en-US" b="1" dirty="0">
              <a:solidFill>
                <a:srgbClr val="333399"/>
              </a:solidFill>
            </a:endParaRPr>
          </a:p>
        </p:txBody>
      </p:sp>
      <p:sp>
        <p:nvSpPr>
          <p:cNvPr id="13" name="Rectangle 348"/>
          <p:cNvSpPr>
            <a:spLocks noChangeArrowheads="1"/>
          </p:cNvSpPr>
          <p:nvPr/>
        </p:nvSpPr>
        <p:spPr bwMode="auto">
          <a:xfrm rot="16200000">
            <a:off x="4118917" y="-2484475"/>
            <a:ext cx="461665" cy="6108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anchor="ctr">
            <a:spAutoFit/>
          </a:bodyPr>
          <a:lstStyle/>
          <a:p>
            <a:r>
              <a:rPr lang="en-US" sz="1800" b="1" dirty="0">
                <a:solidFill>
                  <a:srgbClr val="333399"/>
                </a:solidFill>
              </a:rPr>
              <a:t>ESA CNES Final Presentation Days - 2013</a:t>
            </a:r>
          </a:p>
        </p:txBody>
      </p:sp>
      <p:graphicFrame>
        <p:nvGraphicFramePr>
          <p:cNvPr id="5" name="Taulukk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133055"/>
              </p:ext>
            </p:extLst>
          </p:nvPr>
        </p:nvGraphicFramePr>
        <p:xfrm>
          <a:off x="1079612" y="2636906"/>
          <a:ext cx="2772308" cy="313235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{ED083AE6-46FA-4A59-8FB0-9F97EB10719F}</a:tableStyleId>
              </a:tblPr>
              <a:tblGrid>
                <a:gridCol w="2772308"/>
              </a:tblGrid>
              <a:tr h="24095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en-US" sz="1200" dirty="0">
                          <a:solidFill>
                            <a:srgbClr val="333399"/>
                          </a:solidFill>
                          <a:effectLst/>
                        </a:rPr>
                        <a:t>DTU, Denmark</a:t>
                      </a:r>
                      <a:endParaRPr lang="en-US" sz="1200" dirty="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4095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fr-FR" sz="1200">
                          <a:solidFill>
                            <a:srgbClr val="333399"/>
                          </a:solidFill>
                          <a:effectLst/>
                        </a:rPr>
                        <a:t>EADS ASTRIUM, France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4095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en-US" sz="1200">
                          <a:solidFill>
                            <a:srgbClr val="333399"/>
                          </a:solidFill>
                          <a:effectLst/>
                        </a:rPr>
                        <a:t>EFACEC, Portugal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4095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en-US" sz="1200">
                          <a:solidFill>
                            <a:srgbClr val="333399"/>
                          </a:solidFill>
                          <a:effectLst/>
                        </a:rPr>
                        <a:t>ESA/ESTEC, The Netherland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4095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en-US" sz="1200">
                          <a:solidFill>
                            <a:srgbClr val="333399"/>
                          </a:solidFill>
                          <a:effectLst/>
                        </a:rPr>
                        <a:t>FUJI Electric, Japan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4095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fr-FR" sz="1200" dirty="0">
                          <a:solidFill>
                            <a:srgbClr val="333399"/>
                          </a:solidFill>
                          <a:effectLst/>
                        </a:rPr>
                        <a:t>HIREX Engineering, France</a:t>
                      </a:r>
                      <a:endParaRPr lang="en-US" sz="1200" dirty="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4095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de-DE" sz="1200">
                          <a:solidFill>
                            <a:srgbClr val="333399"/>
                          </a:solidFill>
                          <a:effectLst/>
                        </a:rPr>
                        <a:t>IDA, Germany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4095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de-DE" sz="1200">
                          <a:solidFill>
                            <a:srgbClr val="333399"/>
                          </a:solidFill>
                          <a:effectLst/>
                        </a:rPr>
                        <a:t>JAXA, Japan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4095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333399"/>
                          </a:solidFill>
                          <a:effectLst/>
                        </a:rPr>
                        <a:t>NASA/JPL, CA, USA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4095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fr-FR" sz="1200">
                          <a:solidFill>
                            <a:srgbClr val="333399"/>
                          </a:solidFill>
                          <a:effectLst/>
                        </a:rPr>
                        <a:t>RUAG Sweden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4095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fr-FR" sz="1200">
                          <a:solidFill>
                            <a:srgbClr val="333399"/>
                          </a:solidFill>
                          <a:effectLst/>
                        </a:rPr>
                        <a:t>SOFRADIR, France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4095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fr-FR" sz="1200">
                          <a:solidFill>
                            <a:srgbClr val="333399"/>
                          </a:solidFill>
                          <a:effectLst/>
                        </a:rPr>
                        <a:t>Thales Alenia Space, France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4095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fi-FI" sz="1200" dirty="0">
                          <a:solidFill>
                            <a:srgbClr val="333399"/>
                          </a:solidFill>
                          <a:effectLst/>
                        </a:rPr>
                        <a:t>TRAD, France</a:t>
                      </a:r>
                      <a:endParaRPr lang="en-US" sz="1200" dirty="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6" name="Taulukk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6452"/>
              </p:ext>
            </p:extLst>
          </p:nvPr>
        </p:nvGraphicFramePr>
        <p:xfrm>
          <a:off x="4323034" y="2636908"/>
          <a:ext cx="3817612" cy="313234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{616DA210-FB5B-4158-B5E0-FEB733F419BA}</a:tableStyleId>
              </a:tblPr>
              <a:tblGrid>
                <a:gridCol w="3817612"/>
              </a:tblGrid>
              <a:tr h="2237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en-US" sz="1200" dirty="0">
                          <a:solidFill>
                            <a:srgbClr val="333399"/>
                          </a:solidFill>
                          <a:effectLst/>
                        </a:rPr>
                        <a:t>ATMEL, France</a:t>
                      </a:r>
                      <a:endParaRPr lang="en-US" sz="1200" dirty="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37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en-US" sz="1200">
                          <a:solidFill>
                            <a:srgbClr val="333399"/>
                          </a:solidFill>
                          <a:effectLst/>
                        </a:rPr>
                        <a:t>DLR, German Aerospace Center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37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en-US" sz="1200">
                          <a:solidFill>
                            <a:srgbClr val="333399"/>
                          </a:solidFill>
                          <a:effectLst/>
                        </a:rPr>
                        <a:t>EADS ASTRIUM, France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37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en-US" sz="1200">
                          <a:solidFill>
                            <a:srgbClr val="333399"/>
                          </a:solidFill>
                          <a:effectLst/>
                        </a:rPr>
                        <a:t>ESA/ESTEC, The Netherlands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37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en-US" sz="1200">
                          <a:solidFill>
                            <a:srgbClr val="333399"/>
                          </a:solidFill>
                          <a:effectLst/>
                        </a:rPr>
                        <a:t>HIREX Engineering, France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74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en-US" sz="1200">
                          <a:solidFill>
                            <a:srgbClr val="333399"/>
                          </a:solidFill>
                          <a:effectLst/>
                        </a:rPr>
                        <a:t>IDA, Institute of Computer and Network Engineering, Germany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74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en-US" sz="1200">
                          <a:solidFill>
                            <a:srgbClr val="333399"/>
                          </a:solidFill>
                          <a:effectLst/>
                        </a:rPr>
                        <a:t>IMEC,  Interuniversity Microelectronics Centre, Belgium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37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en-US" sz="1200">
                          <a:solidFill>
                            <a:srgbClr val="333399"/>
                          </a:solidFill>
                          <a:effectLst/>
                        </a:rPr>
                        <a:t>Microtest, Italy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37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en-US" sz="1200">
                          <a:solidFill>
                            <a:srgbClr val="333399"/>
                          </a:solidFill>
                          <a:effectLst/>
                        </a:rPr>
                        <a:t>RUAG Sweden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37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fr-FR" sz="1200">
                          <a:solidFill>
                            <a:srgbClr val="333399"/>
                          </a:solidFill>
                          <a:effectLst/>
                        </a:rPr>
                        <a:t>Sandia National Laboratories, NM, USA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37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579120" algn="l"/>
                        </a:tabLst>
                      </a:pPr>
                      <a:r>
                        <a:rPr lang="en-US" sz="1200">
                          <a:solidFill>
                            <a:srgbClr val="333399"/>
                          </a:solidFill>
                          <a:effectLst/>
                        </a:rPr>
                        <a:t>Thales Alenia Space, France</a:t>
                      </a:r>
                      <a:endParaRPr lang="en-US" sz="120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37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333399"/>
                          </a:solidFill>
                          <a:effectLst/>
                        </a:rPr>
                        <a:t>TRAD, France</a:t>
                      </a:r>
                      <a:endParaRPr lang="en-US" sz="1200" dirty="0">
                        <a:solidFill>
                          <a:srgbClr val="333399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36" descr="jyukuva"/>
          <p:cNvPicPr>
            <a:picLocks noChangeAspect="1" noChangeArrowheads="1"/>
          </p:cNvPicPr>
          <p:nvPr/>
        </p:nvPicPr>
        <p:blipFill>
          <a:blip r:embed="rId2" cstate="print"/>
          <a:srcRect l="32834" t="4936" r="19333" b="465"/>
          <a:stretch>
            <a:fillRect/>
          </a:stretch>
        </p:blipFill>
        <p:spPr bwMode="auto">
          <a:xfrm>
            <a:off x="0" y="1588"/>
            <a:ext cx="303213" cy="68802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864381" y="1124744"/>
            <a:ext cx="3215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b="1" u="sng" dirty="0" err="1" smtClean="0">
                <a:solidFill>
                  <a:srgbClr val="333399"/>
                </a:solidFill>
              </a:rPr>
              <a:t>Other</a:t>
            </a:r>
            <a:r>
              <a:rPr lang="fi-FI" b="1" u="sng" dirty="0" smtClean="0">
                <a:solidFill>
                  <a:srgbClr val="333399"/>
                </a:solidFill>
              </a:rPr>
              <a:t> </a:t>
            </a:r>
            <a:r>
              <a:rPr lang="fi-FI" b="1" u="sng" dirty="0" err="1" smtClean="0">
                <a:solidFill>
                  <a:srgbClr val="333399"/>
                </a:solidFill>
              </a:rPr>
              <a:t>contributions</a:t>
            </a:r>
            <a:endParaRPr lang="en-US" b="1" u="sng" dirty="0">
              <a:solidFill>
                <a:srgbClr val="333399"/>
              </a:solidFill>
            </a:endParaRPr>
          </a:p>
        </p:txBody>
      </p:sp>
      <p:sp>
        <p:nvSpPr>
          <p:cNvPr id="11" name="Rectangle 348"/>
          <p:cNvSpPr>
            <a:spLocks noChangeArrowheads="1"/>
          </p:cNvSpPr>
          <p:nvPr/>
        </p:nvSpPr>
        <p:spPr bwMode="auto">
          <a:xfrm rot="16200000">
            <a:off x="4118917" y="-2484475"/>
            <a:ext cx="461665" cy="6108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anchor="ctr">
            <a:spAutoFit/>
          </a:bodyPr>
          <a:lstStyle/>
          <a:p>
            <a:r>
              <a:rPr lang="en-US" sz="1800" b="1" dirty="0">
                <a:solidFill>
                  <a:srgbClr val="333399"/>
                </a:solidFill>
              </a:rPr>
              <a:t>ESA CNES Final Presentation Days - 2013</a:t>
            </a:r>
          </a:p>
        </p:txBody>
      </p:sp>
      <p:sp>
        <p:nvSpPr>
          <p:cNvPr id="7" name="Tekstiruutu 6"/>
          <p:cNvSpPr txBox="1"/>
          <p:nvPr/>
        </p:nvSpPr>
        <p:spPr>
          <a:xfrm>
            <a:off x="791072" y="1911975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US" sz="1800" b="1" dirty="0" err="1">
                <a:solidFill>
                  <a:srgbClr val="333399"/>
                </a:solidFill>
              </a:rPr>
              <a:t>SkyFlash</a:t>
            </a:r>
            <a:r>
              <a:rPr lang="en-US" sz="1800" b="1" dirty="0">
                <a:solidFill>
                  <a:srgbClr val="333399"/>
                </a:solidFill>
              </a:rPr>
              <a:t> (262890 EU-FP7 Project), started in </a:t>
            </a:r>
            <a:r>
              <a:rPr lang="en-US" sz="1800" b="1" dirty="0" smtClean="0">
                <a:solidFill>
                  <a:srgbClr val="333399"/>
                </a:solidFill>
              </a:rPr>
              <a:t>2011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333399"/>
                </a:solidFill>
              </a:rPr>
              <a:t>It </a:t>
            </a:r>
            <a:r>
              <a:rPr lang="en-US" sz="1800" b="1" dirty="0">
                <a:solidFill>
                  <a:srgbClr val="333399"/>
                </a:solidFill>
              </a:rPr>
              <a:t>aims to develop a </a:t>
            </a:r>
            <a:r>
              <a:rPr lang="en-US" sz="1800" b="1" dirty="0" err="1">
                <a:solidFill>
                  <a:srgbClr val="333399"/>
                </a:solidFill>
              </a:rPr>
              <a:t>RadHard</a:t>
            </a:r>
            <a:r>
              <a:rPr lang="en-US" sz="1800" b="1" dirty="0">
                <a:solidFill>
                  <a:srgbClr val="333399"/>
                </a:solidFill>
              </a:rPr>
              <a:t> by design (RHBD) methodology for non-volatile flash memories. </a:t>
            </a:r>
            <a:endParaRPr lang="en-US" sz="1800" b="1" dirty="0" smtClean="0">
              <a:solidFill>
                <a:srgbClr val="333399"/>
              </a:solidFill>
            </a:endParaRPr>
          </a:p>
        </p:txBody>
      </p:sp>
      <p:sp>
        <p:nvSpPr>
          <p:cNvPr id="8" name="Tekstiruutu 7"/>
          <p:cNvSpPr txBox="1"/>
          <p:nvPr/>
        </p:nvSpPr>
        <p:spPr>
          <a:xfrm>
            <a:off x="791072" y="2960948"/>
            <a:ext cx="40334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US" sz="1600" b="1" dirty="0">
                <a:solidFill>
                  <a:srgbClr val="333399"/>
                </a:solidFill>
              </a:rPr>
              <a:t>Other partners are from Cyprus, Israel, Italy, Spain and </a:t>
            </a:r>
            <a:r>
              <a:rPr lang="en-US" sz="1600" b="1" dirty="0" smtClean="0">
                <a:solidFill>
                  <a:srgbClr val="333399"/>
                </a:solidFill>
              </a:rPr>
              <a:t>Sweden</a:t>
            </a:r>
            <a:endParaRPr lang="en-US" sz="1600" b="1" dirty="0">
              <a:solidFill>
                <a:srgbClr val="333399"/>
              </a:solidFill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333399"/>
                </a:solidFill>
              </a:rPr>
              <a:t>Two </a:t>
            </a:r>
            <a:r>
              <a:rPr lang="en-US" sz="1600" b="1" dirty="0">
                <a:solidFill>
                  <a:srgbClr val="333399"/>
                </a:solidFill>
              </a:rPr>
              <a:t>heavy ion </a:t>
            </a:r>
            <a:r>
              <a:rPr lang="en-US" sz="1600" b="1" dirty="0" smtClean="0">
                <a:solidFill>
                  <a:srgbClr val="333399"/>
                </a:solidFill>
              </a:rPr>
              <a:t>tests has been </a:t>
            </a:r>
            <a:r>
              <a:rPr lang="en-US" sz="1600" b="1" dirty="0">
                <a:solidFill>
                  <a:srgbClr val="333399"/>
                </a:solidFill>
              </a:rPr>
              <a:t>performed </a:t>
            </a:r>
            <a:r>
              <a:rPr lang="en-US" sz="1600" b="1" dirty="0" smtClean="0">
                <a:solidFill>
                  <a:srgbClr val="333399"/>
                </a:solidFill>
              </a:rPr>
              <a:t>so far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333399"/>
                </a:solidFill>
              </a:rPr>
              <a:t>In April 2013 Dr. Cristiano </a:t>
            </a:r>
            <a:r>
              <a:rPr lang="en-US" sz="1600" b="1" dirty="0" err="1" smtClean="0">
                <a:solidFill>
                  <a:srgbClr val="333399"/>
                </a:solidFill>
              </a:rPr>
              <a:t>Calligaro</a:t>
            </a:r>
            <a:r>
              <a:rPr lang="en-US" sz="1600" b="1" dirty="0" smtClean="0">
                <a:solidFill>
                  <a:srgbClr val="333399"/>
                </a:solidFill>
              </a:rPr>
              <a:t> (</a:t>
            </a:r>
            <a:r>
              <a:rPr lang="en-US" sz="1600" b="1" dirty="0" err="1" smtClean="0">
                <a:solidFill>
                  <a:srgbClr val="333399"/>
                </a:solidFill>
              </a:rPr>
              <a:t>RedCat</a:t>
            </a:r>
            <a:r>
              <a:rPr lang="en-US" sz="1600" b="1" dirty="0" smtClean="0">
                <a:solidFill>
                  <a:srgbClr val="333399"/>
                </a:solidFill>
              </a:rPr>
              <a:t> Devices) and prof. Valentino </a:t>
            </a:r>
            <a:r>
              <a:rPr lang="en-US" sz="1600" b="1" dirty="0" err="1" smtClean="0">
                <a:solidFill>
                  <a:srgbClr val="333399"/>
                </a:solidFill>
              </a:rPr>
              <a:t>Liberali</a:t>
            </a:r>
            <a:r>
              <a:rPr lang="en-US" sz="1600" b="1" dirty="0" smtClean="0">
                <a:solidFill>
                  <a:srgbClr val="333399"/>
                </a:solidFill>
              </a:rPr>
              <a:t> (Univ. of Milan) were testing at RADEF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333399"/>
                </a:solidFill>
              </a:rPr>
              <a:t>… and gave also a dissemination seminar for the laboratory staff and graduate students </a:t>
            </a:r>
            <a:endParaRPr lang="en-US" sz="1600" b="1" dirty="0">
              <a:solidFill>
                <a:srgbClr val="333399"/>
              </a:solidFill>
            </a:endParaRPr>
          </a:p>
          <a:p>
            <a:endParaRPr lang="en-US" sz="1600" b="1" dirty="0">
              <a:solidFill>
                <a:srgbClr val="333399"/>
              </a:solidFill>
            </a:endParaRPr>
          </a:p>
        </p:txBody>
      </p:sp>
      <p:pic>
        <p:nvPicPr>
          <p:cNvPr id="12" name="Kuva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632" y="2847756"/>
            <a:ext cx="3707904" cy="27809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6" descr="jyukuva"/>
          <p:cNvPicPr>
            <a:picLocks noChangeAspect="1" noChangeArrowheads="1"/>
          </p:cNvPicPr>
          <p:nvPr/>
        </p:nvPicPr>
        <p:blipFill>
          <a:blip r:embed="rId2" cstate="print"/>
          <a:srcRect l="32834" t="4936" r="19333" b="465"/>
          <a:stretch>
            <a:fillRect/>
          </a:stretch>
        </p:blipFill>
        <p:spPr bwMode="auto">
          <a:xfrm>
            <a:off x="0" y="1588"/>
            <a:ext cx="303213" cy="68802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Rectangle 348"/>
          <p:cNvSpPr>
            <a:spLocks noChangeArrowheads="1"/>
          </p:cNvSpPr>
          <p:nvPr/>
        </p:nvSpPr>
        <p:spPr bwMode="auto">
          <a:xfrm rot="16200000">
            <a:off x="4118917" y="-2484475"/>
            <a:ext cx="461665" cy="6108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anchor="ctr">
            <a:spAutoFit/>
          </a:bodyPr>
          <a:lstStyle/>
          <a:p>
            <a:r>
              <a:rPr lang="en-US" sz="1800" b="1" dirty="0">
                <a:solidFill>
                  <a:srgbClr val="333399"/>
                </a:solidFill>
              </a:rPr>
              <a:t>ESA CNES Final Presentation Days - 2013</a:t>
            </a:r>
          </a:p>
        </p:txBody>
      </p:sp>
      <p:sp>
        <p:nvSpPr>
          <p:cNvPr id="5" name="TextBox 8"/>
          <p:cNvSpPr txBox="1"/>
          <p:nvPr/>
        </p:nvSpPr>
        <p:spPr>
          <a:xfrm>
            <a:off x="864381" y="1124744"/>
            <a:ext cx="3215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b="1" u="sng" dirty="0" err="1" smtClean="0">
                <a:solidFill>
                  <a:srgbClr val="333399"/>
                </a:solidFill>
              </a:rPr>
              <a:t>Other</a:t>
            </a:r>
            <a:r>
              <a:rPr lang="fi-FI" b="1" u="sng" dirty="0" smtClean="0">
                <a:solidFill>
                  <a:srgbClr val="333399"/>
                </a:solidFill>
              </a:rPr>
              <a:t> </a:t>
            </a:r>
            <a:r>
              <a:rPr lang="fi-FI" b="1" u="sng" dirty="0" err="1" smtClean="0">
                <a:solidFill>
                  <a:srgbClr val="333399"/>
                </a:solidFill>
              </a:rPr>
              <a:t>contributions</a:t>
            </a:r>
            <a:endParaRPr lang="en-US" b="1" u="sng" dirty="0">
              <a:solidFill>
                <a:srgbClr val="333399"/>
              </a:solidFill>
            </a:endParaRPr>
          </a:p>
        </p:txBody>
      </p:sp>
      <p:sp>
        <p:nvSpPr>
          <p:cNvPr id="6" name="Tekstiruutu 5"/>
          <p:cNvSpPr txBox="1"/>
          <p:nvPr/>
        </p:nvSpPr>
        <p:spPr>
          <a:xfrm>
            <a:off x="836041" y="2028617"/>
            <a:ext cx="8164451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600"/>
              </a:spcBef>
            </a:pPr>
            <a:r>
              <a:rPr lang="fi-FI" sz="1800" b="1" dirty="0" smtClean="0">
                <a:solidFill>
                  <a:srgbClr val="333399"/>
                </a:solidFill>
              </a:rPr>
              <a:t>Group </a:t>
            </a:r>
            <a:r>
              <a:rPr lang="fi-FI" sz="1800" b="1" dirty="0" err="1" smtClean="0">
                <a:solidFill>
                  <a:srgbClr val="333399"/>
                </a:solidFill>
              </a:rPr>
              <a:t>members</a:t>
            </a:r>
            <a:r>
              <a:rPr lang="fi-FI" sz="1800" b="1" dirty="0" smtClean="0">
                <a:solidFill>
                  <a:srgbClr val="333399"/>
                </a:solidFill>
              </a:rPr>
              <a:t> </a:t>
            </a:r>
            <a:r>
              <a:rPr lang="fi-FI" sz="1800" b="1" dirty="0" err="1" smtClean="0">
                <a:solidFill>
                  <a:srgbClr val="333399"/>
                </a:solidFill>
              </a:rPr>
              <a:t>acted</a:t>
            </a:r>
            <a:r>
              <a:rPr lang="fi-FI" sz="1800" b="1" dirty="0" smtClean="0">
                <a:solidFill>
                  <a:srgbClr val="333399"/>
                </a:solidFill>
              </a:rPr>
              <a:t> as </a:t>
            </a:r>
            <a:r>
              <a:rPr lang="fi-FI" sz="1800" b="1" dirty="0" err="1" smtClean="0">
                <a:solidFill>
                  <a:srgbClr val="333399"/>
                </a:solidFill>
              </a:rPr>
              <a:t>reviewers</a:t>
            </a:r>
            <a:r>
              <a:rPr lang="fi-FI" sz="1800" b="1" dirty="0" smtClean="0">
                <a:solidFill>
                  <a:srgbClr val="333399"/>
                </a:solidFill>
              </a:rPr>
              <a:t> in NSREC and RADECS</a:t>
            </a:r>
          </a:p>
          <a:p>
            <a:pPr marL="285750" indent="-285750" algn="l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i-FI" sz="1600" b="1" dirty="0" smtClean="0">
                <a:solidFill>
                  <a:srgbClr val="333399"/>
                </a:solidFill>
              </a:rPr>
              <a:t>Arto Javanainen, Heikki Kettunen and Ari Virtanen</a:t>
            </a:r>
          </a:p>
          <a:p>
            <a:pPr algn="l">
              <a:spcBef>
                <a:spcPts val="600"/>
              </a:spcBef>
            </a:pPr>
            <a:r>
              <a:rPr lang="fi-FI" sz="1800" b="1" dirty="0" smtClean="0">
                <a:solidFill>
                  <a:srgbClr val="333399"/>
                </a:solidFill>
              </a:rPr>
              <a:t>AV </a:t>
            </a:r>
            <a:r>
              <a:rPr lang="fi-FI" sz="1800" b="1" dirty="0" err="1" smtClean="0">
                <a:solidFill>
                  <a:srgbClr val="333399"/>
                </a:solidFill>
              </a:rPr>
              <a:t>was</a:t>
            </a:r>
            <a:r>
              <a:rPr lang="fi-FI" sz="1800" b="1" dirty="0" smtClean="0">
                <a:solidFill>
                  <a:srgbClr val="333399"/>
                </a:solidFill>
              </a:rPr>
              <a:t> a </a:t>
            </a:r>
            <a:r>
              <a:rPr lang="fi-FI" sz="1800" b="1" dirty="0" err="1" smtClean="0">
                <a:solidFill>
                  <a:srgbClr val="333399"/>
                </a:solidFill>
              </a:rPr>
              <a:t>chair</a:t>
            </a:r>
            <a:r>
              <a:rPr lang="fi-FI" sz="1800" b="1" dirty="0" smtClean="0">
                <a:solidFill>
                  <a:srgbClr val="333399"/>
                </a:solidFill>
              </a:rPr>
              <a:t> of </a:t>
            </a:r>
            <a:r>
              <a:rPr lang="fi-FI" sz="1800" b="1" dirty="0" err="1" smtClean="0">
                <a:solidFill>
                  <a:srgbClr val="333399"/>
                </a:solidFill>
              </a:rPr>
              <a:t>dosimetry</a:t>
            </a:r>
            <a:r>
              <a:rPr lang="fi-FI" sz="1800" b="1" dirty="0" smtClean="0">
                <a:solidFill>
                  <a:srgbClr val="333399"/>
                </a:solidFill>
              </a:rPr>
              <a:t> session in NSREC’12 </a:t>
            </a:r>
          </a:p>
          <a:p>
            <a:pPr algn="l">
              <a:spcBef>
                <a:spcPts val="600"/>
              </a:spcBef>
            </a:pPr>
            <a:r>
              <a:rPr lang="fi-FI" sz="1800" b="1" dirty="0" smtClean="0">
                <a:solidFill>
                  <a:srgbClr val="333399"/>
                </a:solidFill>
              </a:rPr>
              <a:t>AJ </a:t>
            </a:r>
            <a:r>
              <a:rPr lang="fi-FI" sz="1800" b="1" dirty="0" err="1" smtClean="0">
                <a:solidFill>
                  <a:srgbClr val="333399"/>
                </a:solidFill>
              </a:rPr>
              <a:t>authored</a:t>
            </a:r>
            <a:r>
              <a:rPr lang="fi-FI" sz="1800" b="1" dirty="0" smtClean="0">
                <a:solidFill>
                  <a:srgbClr val="333399"/>
                </a:solidFill>
              </a:rPr>
              <a:t> a </a:t>
            </a:r>
            <a:r>
              <a:rPr lang="fi-FI" sz="1800" b="1" dirty="0" err="1" smtClean="0">
                <a:solidFill>
                  <a:srgbClr val="333399"/>
                </a:solidFill>
              </a:rPr>
              <a:t>paper</a:t>
            </a:r>
            <a:r>
              <a:rPr lang="fi-FI" sz="1800" b="1" dirty="0" smtClean="0">
                <a:solidFill>
                  <a:srgbClr val="333399"/>
                </a:solidFill>
              </a:rPr>
              <a:t> </a:t>
            </a:r>
            <a:r>
              <a:rPr lang="fi-FI" sz="1800" b="1" dirty="0" err="1" smtClean="0">
                <a:solidFill>
                  <a:srgbClr val="333399"/>
                </a:solidFill>
              </a:rPr>
              <a:t>presented</a:t>
            </a:r>
            <a:r>
              <a:rPr lang="fi-FI" sz="1800" b="1" dirty="0" smtClean="0">
                <a:solidFill>
                  <a:srgbClr val="333399"/>
                </a:solidFill>
              </a:rPr>
              <a:t> in RADECS’12 (IEEE-TNS)</a:t>
            </a:r>
            <a:endParaRPr lang="fi-FI" sz="1800" b="1" dirty="0">
              <a:solidFill>
                <a:srgbClr val="333399"/>
              </a:solidFill>
            </a:endParaRPr>
          </a:p>
        </p:txBody>
      </p:sp>
      <p:sp>
        <p:nvSpPr>
          <p:cNvPr id="7" name="Tekstiruutu 6"/>
          <p:cNvSpPr txBox="1"/>
          <p:nvPr/>
        </p:nvSpPr>
        <p:spPr>
          <a:xfrm>
            <a:off x="790710" y="3829397"/>
            <a:ext cx="7321235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spcBef>
                <a:spcPts val="600"/>
              </a:spcBef>
            </a:pPr>
            <a:r>
              <a:rPr lang="fi-FI" sz="1800" b="1" dirty="0" smtClean="0">
                <a:solidFill>
                  <a:srgbClr val="333399"/>
                </a:solidFill>
              </a:rPr>
              <a:t>A </a:t>
            </a:r>
            <a:r>
              <a:rPr lang="fi-FI" sz="1800" b="1" dirty="0" err="1" smtClean="0">
                <a:solidFill>
                  <a:srgbClr val="333399"/>
                </a:solidFill>
              </a:rPr>
              <a:t>collaboration</a:t>
            </a:r>
            <a:r>
              <a:rPr lang="fi-FI" sz="1800" b="1" dirty="0" smtClean="0">
                <a:solidFill>
                  <a:srgbClr val="333399"/>
                </a:solidFill>
              </a:rPr>
              <a:t> </a:t>
            </a:r>
            <a:r>
              <a:rPr lang="fi-FI" sz="1800" b="1" dirty="0" err="1" smtClean="0">
                <a:solidFill>
                  <a:srgbClr val="333399"/>
                </a:solidFill>
              </a:rPr>
              <a:t>with</a:t>
            </a:r>
            <a:r>
              <a:rPr lang="fi-FI" sz="1800" b="1" dirty="0" smtClean="0">
                <a:solidFill>
                  <a:srgbClr val="333399"/>
                </a:solidFill>
              </a:rPr>
              <a:t> </a:t>
            </a:r>
            <a:r>
              <a:rPr lang="fi-FI" sz="1800" b="1" dirty="0" err="1" smtClean="0">
                <a:solidFill>
                  <a:srgbClr val="333399"/>
                </a:solidFill>
              </a:rPr>
              <a:t>the</a:t>
            </a:r>
            <a:r>
              <a:rPr lang="fi-FI" sz="1800" b="1" dirty="0" smtClean="0">
                <a:solidFill>
                  <a:srgbClr val="333399"/>
                </a:solidFill>
              </a:rPr>
              <a:t> </a:t>
            </a:r>
            <a:r>
              <a:rPr lang="fi-FI" sz="1800" b="1" dirty="0" err="1" smtClean="0">
                <a:solidFill>
                  <a:srgbClr val="333399"/>
                </a:solidFill>
              </a:rPr>
              <a:t>University</a:t>
            </a:r>
            <a:r>
              <a:rPr lang="fi-FI" sz="1800" b="1" dirty="0" smtClean="0">
                <a:solidFill>
                  <a:srgbClr val="333399"/>
                </a:solidFill>
              </a:rPr>
              <a:t> of </a:t>
            </a:r>
            <a:r>
              <a:rPr lang="fi-FI" sz="1800" b="1" dirty="0" err="1" smtClean="0">
                <a:solidFill>
                  <a:srgbClr val="333399"/>
                </a:solidFill>
              </a:rPr>
              <a:t>Montpellier</a:t>
            </a:r>
            <a:r>
              <a:rPr lang="fi-FI" sz="1800" b="1" dirty="0" smtClean="0">
                <a:solidFill>
                  <a:srgbClr val="333399"/>
                </a:solidFill>
              </a:rPr>
              <a:t> </a:t>
            </a:r>
            <a:r>
              <a:rPr lang="fi-FI" sz="1800" b="1" dirty="0" err="1" smtClean="0">
                <a:solidFill>
                  <a:srgbClr val="333399"/>
                </a:solidFill>
              </a:rPr>
              <a:t>was</a:t>
            </a:r>
            <a:r>
              <a:rPr lang="fi-FI" sz="1800" b="1" dirty="0" smtClean="0">
                <a:solidFill>
                  <a:srgbClr val="333399"/>
                </a:solidFill>
              </a:rPr>
              <a:t> </a:t>
            </a:r>
            <a:r>
              <a:rPr lang="fi-FI" sz="1800" b="1" dirty="0" err="1" smtClean="0">
                <a:solidFill>
                  <a:srgbClr val="333399"/>
                </a:solidFill>
              </a:rPr>
              <a:t>started</a:t>
            </a:r>
            <a:endParaRPr lang="fi-FI" sz="1800" b="1" dirty="0" smtClean="0">
              <a:solidFill>
                <a:srgbClr val="333399"/>
              </a:solidFill>
            </a:endParaRPr>
          </a:p>
          <a:p>
            <a:pPr marL="285750" indent="-285750" algn="l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i-FI" sz="1600" b="1" dirty="0" smtClean="0">
                <a:solidFill>
                  <a:srgbClr val="333399"/>
                </a:solidFill>
              </a:rPr>
              <a:t>Alexandre </a:t>
            </a:r>
            <a:r>
              <a:rPr lang="fi-FI" sz="1600" b="1" dirty="0" err="1" smtClean="0">
                <a:solidFill>
                  <a:srgbClr val="333399"/>
                </a:solidFill>
              </a:rPr>
              <a:t>Bosser</a:t>
            </a:r>
            <a:r>
              <a:rPr lang="fi-FI" sz="1600" b="1" dirty="0" smtClean="0">
                <a:solidFill>
                  <a:srgbClr val="333399"/>
                </a:solidFill>
              </a:rPr>
              <a:t> </a:t>
            </a:r>
            <a:r>
              <a:rPr lang="fi-FI" sz="1600" b="1" dirty="0" err="1" smtClean="0">
                <a:solidFill>
                  <a:srgbClr val="333399"/>
                </a:solidFill>
              </a:rPr>
              <a:t>serves</a:t>
            </a:r>
            <a:r>
              <a:rPr lang="fi-FI" sz="1600" b="1" dirty="0" smtClean="0">
                <a:solidFill>
                  <a:srgbClr val="333399"/>
                </a:solidFill>
              </a:rPr>
              <a:t> as an </a:t>
            </a:r>
            <a:r>
              <a:rPr lang="fi-FI" sz="1600" b="1" dirty="0" err="1" smtClean="0">
                <a:solidFill>
                  <a:srgbClr val="333399"/>
                </a:solidFill>
              </a:rPr>
              <a:t>internship</a:t>
            </a:r>
            <a:r>
              <a:rPr lang="fi-FI" sz="1600" b="1" dirty="0" smtClean="0">
                <a:solidFill>
                  <a:srgbClr val="333399"/>
                </a:solidFill>
              </a:rPr>
              <a:t> </a:t>
            </a:r>
            <a:r>
              <a:rPr lang="fi-FI" sz="1600" b="1" dirty="0" err="1" smtClean="0">
                <a:solidFill>
                  <a:srgbClr val="333399"/>
                </a:solidFill>
              </a:rPr>
              <a:t>student</a:t>
            </a:r>
            <a:r>
              <a:rPr lang="fi-FI" sz="1600" b="1" dirty="0" smtClean="0">
                <a:solidFill>
                  <a:srgbClr val="333399"/>
                </a:solidFill>
              </a:rPr>
              <a:t> for </a:t>
            </a:r>
            <a:r>
              <a:rPr lang="fi-FI" sz="1600" b="1" dirty="0" err="1" smtClean="0">
                <a:solidFill>
                  <a:srgbClr val="333399"/>
                </a:solidFill>
              </a:rPr>
              <a:t>six</a:t>
            </a:r>
            <a:r>
              <a:rPr lang="fi-FI" sz="1600" b="1" dirty="0" smtClean="0">
                <a:solidFill>
                  <a:srgbClr val="333399"/>
                </a:solidFill>
              </a:rPr>
              <a:t> </a:t>
            </a:r>
            <a:r>
              <a:rPr lang="fi-FI" sz="1600" b="1" dirty="0" err="1" smtClean="0">
                <a:solidFill>
                  <a:srgbClr val="333399"/>
                </a:solidFill>
              </a:rPr>
              <a:t>months</a:t>
            </a:r>
            <a:endParaRPr lang="fi-FI" sz="1600" b="1" dirty="0" smtClean="0">
              <a:solidFill>
                <a:srgbClr val="333399"/>
              </a:solidFill>
            </a:endParaRPr>
          </a:p>
          <a:p>
            <a:pPr marL="285750" indent="-285750" algn="l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i-FI" sz="1600" b="1" dirty="0" smtClean="0">
                <a:solidFill>
                  <a:srgbClr val="333399"/>
                </a:solidFill>
              </a:rPr>
              <a:t>… and </a:t>
            </a:r>
            <a:r>
              <a:rPr lang="fi-FI" sz="1600" b="1" dirty="0" err="1" smtClean="0">
                <a:solidFill>
                  <a:srgbClr val="333399"/>
                </a:solidFill>
              </a:rPr>
              <a:t>starts</a:t>
            </a:r>
            <a:r>
              <a:rPr lang="fi-FI" sz="1600" b="1" dirty="0" smtClean="0">
                <a:solidFill>
                  <a:srgbClr val="333399"/>
                </a:solidFill>
              </a:rPr>
              <a:t> </a:t>
            </a:r>
            <a:r>
              <a:rPr lang="fi-FI" sz="1600" b="1" dirty="0" err="1" smtClean="0">
                <a:solidFill>
                  <a:srgbClr val="333399"/>
                </a:solidFill>
              </a:rPr>
              <a:t>his</a:t>
            </a:r>
            <a:r>
              <a:rPr lang="fi-FI" sz="1600" b="1" dirty="0" smtClean="0">
                <a:solidFill>
                  <a:srgbClr val="333399"/>
                </a:solidFill>
              </a:rPr>
              <a:t> </a:t>
            </a:r>
            <a:r>
              <a:rPr lang="fi-FI" sz="1600" b="1" dirty="0" err="1" smtClean="0">
                <a:solidFill>
                  <a:srgbClr val="333399"/>
                </a:solidFill>
              </a:rPr>
              <a:t>PhD</a:t>
            </a:r>
            <a:r>
              <a:rPr lang="fi-FI" sz="1600" b="1" dirty="0" smtClean="0">
                <a:solidFill>
                  <a:srgbClr val="333399"/>
                </a:solidFill>
              </a:rPr>
              <a:t> </a:t>
            </a:r>
            <a:r>
              <a:rPr lang="fi-FI" sz="1600" b="1" dirty="0" err="1" smtClean="0">
                <a:solidFill>
                  <a:srgbClr val="333399"/>
                </a:solidFill>
              </a:rPr>
              <a:t>thesis</a:t>
            </a:r>
            <a:r>
              <a:rPr lang="fi-FI" sz="1600" b="1" dirty="0" smtClean="0">
                <a:solidFill>
                  <a:srgbClr val="333399"/>
                </a:solidFill>
              </a:rPr>
              <a:t> ”on </a:t>
            </a:r>
            <a:r>
              <a:rPr lang="fi-FI" sz="1600" b="1" dirty="0" err="1" smtClean="0">
                <a:solidFill>
                  <a:srgbClr val="333399"/>
                </a:solidFill>
              </a:rPr>
              <a:t>ground</a:t>
            </a:r>
            <a:r>
              <a:rPr lang="fi-FI" sz="1600" b="1" dirty="0" smtClean="0">
                <a:solidFill>
                  <a:srgbClr val="333399"/>
                </a:solidFill>
              </a:rPr>
              <a:t> </a:t>
            </a:r>
            <a:r>
              <a:rPr lang="fi-FI" sz="1600" b="1" dirty="0" err="1" smtClean="0">
                <a:solidFill>
                  <a:srgbClr val="333399"/>
                </a:solidFill>
              </a:rPr>
              <a:t>effects</a:t>
            </a:r>
            <a:r>
              <a:rPr lang="fi-FI" sz="1600" b="1" dirty="0" smtClean="0">
                <a:solidFill>
                  <a:srgbClr val="333399"/>
                </a:solidFill>
              </a:rPr>
              <a:t>” in </a:t>
            </a:r>
            <a:r>
              <a:rPr lang="fi-FI" sz="1600" b="1" dirty="0" err="1" smtClean="0">
                <a:solidFill>
                  <a:srgbClr val="333399"/>
                </a:solidFill>
              </a:rPr>
              <a:t>autumn</a:t>
            </a:r>
            <a:r>
              <a:rPr lang="fi-FI" sz="1600" b="1" dirty="0" smtClean="0">
                <a:solidFill>
                  <a:srgbClr val="333399"/>
                </a:solidFill>
              </a:rPr>
              <a:t> 2013</a:t>
            </a:r>
          </a:p>
          <a:p>
            <a:pPr marL="285750" indent="-285750" algn="l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i-FI" sz="1600" b="1" dirty="0" err="1" smtClean="0">
                <a:solidFill>
                  <a:srgbClr val="333399"/>
                </a:solidFill>
              </a:rPr>
              <a:t>Also</a:t>
            </a:r>
            <a:r>
              <a:rPr lang="fi-FI" sz="1600" b="1" dirty="0" smtClean="0">
                <a:solidFill>
                  <a:srgbClr val="333399"/>
                </a:solidFill>
              </a:rPr>
              <a:t> Sandia and ESA </a:t>
            </a:r>
            <a:r>
              <a:rPr lang="fi-FI" sz="1600" b="1" dirty="0" err="1" smtClean="0">
                <a:solidFill>
                  <a:srgbClr val="333399"/>
                </a:solidFill>
              </a:rPr>
              <a:t>are</a:t>
            </a:r>
            <a:r>
              <a:rPr lang="fi-FI" sz="1600" b="1" dirty="0" smtClean="0">
                <a:solidFill>
                  <a:srgbClr val="333399"/>
                </a:solidFill>
              </a:rPr>
              <a:t> </a:t>
            </a:r>
            <a:r>
              <a:rPr lang="fi-FI" sz="1600" b="1" dirty="0" err="1" smtClean="0">
                <a:solidFill>
                  <a:srgbClr val="333399"/>
                </a:solidFill>
              </a:rPr>
              <a:t>interested</a:t>
            </a:r>
            <a:r>
              <a:rPr lang="fi-FI" sz="1600" b="1" dirty="0" smtClean="0">
                <a:solidFill>
                  <a:srgbClr val="333399"/>
                </a:solidFill>
              </a:rPr>
              <a:t> in </a:t>
            </a:r>
            <a:r>
              <a:rPr lang="fi-FI" sz="1600" b="1" dirty="0" err="1" smtClean="0">
                <a:solidFill>
                  <a:srgbClr val="333399"/>
                </a:solidFill>
              </a:rPr>
              <a:t>low-E</a:t>
            </a:r>
            <a:r>
              <a:rPr lang="fi-FI" sz="1600" b="1" dirty="0" smtClean="0">
                <a:solidFill>
                  <a:srgbClr val="333399"/>
                </a:solidFill>
              </a:rPr>
              <a:t> </a:t>
            </a:r>
            <a:r>
              <a:rPr lang="fi-FI" sz="1600" b="1" dirty="0" err="1" smtClean="0">
                <a:solidFill>
                  <a:srgbClr val="333399"/>
                </a:solidFill>
              </a:rPr>
              <a:t>protons/muons</a:t>
            </a:r>
            <a:endParaRPr lang="fi-FI" sz="16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68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6" descr="jyukuva"/>
          <p:cNvPicPr>
            <a:picLocks noChangeAspect="1" noChangeArrowheads="1"/>
          </p:cNvPicPr>
          <p:nvPr/>
        </p:nvPicPr>
        <p:blipFill>
          <a:blip r:embed="rId2" cstate="print"/>
          <a:srcRect l="32834" t="4936" r="19333" b="465"/>
          <a:stretch>
            <a:fillRect/>
          </a:stretch>
        </p:blipFill>
        <p:spPr bwMode="auto">
          <a:xfrm>
            <a:off x="0" y="1588"/>
            <a:ext cx="303213" cy="68802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Rectangle 348"/>
          <p:cNvSpPr>
            <a:spLocks noChangeArrowheads="1"/>
          </p:cNvSpPr>
          <p:nvPr/>
        </p:nvSpPr>
        <p:spPr bwMode="auto">
          <a:xfrm rot="16200000">
            <a:off x="4118917" y="-2484475"/>
            <a:ext cx="461665" cy="6108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anchor="ctr">
            <a:spAutoFit/>
          </a:bodyPr>
          <a:lstStyle/>
          <a:p>
            <a:r>
              <a:rPr lang="en-US" sz="1800" b="1" dirty="0">
                <a:solidFill>
                  <a:srgbClr val="333399"/>
                </a:solidFill>
              </a:rPr>
              <a:t>ESA CNES Final Presentation Days - 2013</a:t>
            </a:r>
          </a:p>
        </p:txBody>
      </p:sp>
      <p:sp>
        <p:nvSpPr>
          <p:cNvPr id="5" name="Tekstiruutu 4"/>
          <p:cNvSpPr txBox="1"/>
          <p:nvPr/>
        </p:nvSpPr>
        <p:spPr>
          <a:xfrm>
            <a:off x="1856569" y="1592796"/>
            <a:ext cx="18807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 smtClean="0"/>
              <a:t>Group </a:t>
            </a:r>
            <a:r>
              <a:rPr lang="fi-FI" dirty="0" err="1" smtClean="0"/>
              <a:t>photo</a:t>
            </a:r>
            <a:endParaRPr lang="fi-FI" dirty="0"/>
          </a:p>
        </p:txBody>
      </p:sp>
      <p:pic>
        <p:nvPicPr>
          <p:cNvPr id="1026" name="Picture 2" descr="U:\Images\2013_Group_photos\IMG_704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4" t="5552" r="7551"/>
          <a:stretch/>
        </p:blipFill>
        <p:spPr bwMode="auto">
          <a:xfrm>
            <a:off x="1210629" y="1556527"/>
            <a:ext cx="7067372" cy="5112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kstiruutu 5"/>
          <p:cNvSpPr txBox="1"/>
          <p:nvPr/>
        </p:nvSpPr>
        <p:spPr>
          <a:xfrm>
            <a:off x="1988592" y="6300028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800" b="1" dirty="0" smtClean="0">
                <a:solidFill>
                  <a:schemeClr val="bg1"/>
                </a:solidFill>
              </a:rPr>
              <a:t>Jukka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8" name="Tekstiruutu 7"/>
          <p:cNvSpPr txBox="1"/>
          <p:nvPr/>
        </p:nvSpPr>
        <p:spPr>
          <a:xfrm>
            <a:off x="4535996" y="6118409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800" b="1" dirty="0" smtClean="0">
                <a:solidFill>
                  <a:schemeClr val="bg1"/>
                </a:solidFill>
              </a:rPr>
              <a:t>Ari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9" name="Tekstiruutu 8"/>
          <p:cNvSpPr txBox="1"/>
          <p:nvPr/>
        </p:nvSpPr>
        <p:spPr>
          <a:xfrm>
            <a:off x="2788137" y="6300028"/>
            <a:ext cx="881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800" b="1" dirty="0" smtClean="0">
                <a:solidFill>
                  <a:schemeClr val="bg1"/>
                </a:solidFill>
              </a:rPr>
              <a:t>Mikko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10" name="Tekstiruutu 9"/>
          <p:cNvSpPr txBox="1"/>
          <p:nvPr/>
        </p:nvSpPr>
        <p:spPr>
          <a:xfrm>
            <a:off x="3589284" y="6235694"/>
            <a:ext cx="915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800" b="1" dirty="0" smtClean="0">
                <a:solidFill>
                  <a:schemeClr val="bg1"/>
                </a:solidFill>
              </a:rPr>
              <a:t>Heikki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11" name="Tekstiruutu 10"/>
          <p:cNvSpPr txBox="1"/>
          <p:nvPr/>
        </p:nvSpPr>
        <p:spPr>
          <a:xfrm>
            <a:off x="5940152" y="5940822"/>
            <a:ext cx="6815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800" b="1" dirty="0" smtClean="0">
                <a:solidFill>
                  <a:schemeClr val="bg1"/>
                </a:solidFill>
              </a:rPr>
              <a:t>Arto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12" name="Tekstiruutu 11"/>
          <p:cNvSpPr txBox="1"/>
          <p:nvPr/>
        </p:nvSpPr>
        <p:spPr>
          <a:xfrm>
            <a:off x="5184068" y="6125488"/>
            <a:ext cx="8867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800" b="1" dirty="0" smtClean="0">
                <a:solidFill>
                  <a:schemeClr val="bg1"/>
                </a:solidFill>
              </a:rPr>
              <a:t>Taneli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13" name="Tekstiruutu 12"/>
          <p:cNvSpPr txBox="1"/>
          <p:nvPr/>
        </p:nvSpPr>
        <p:spPr>
          <a:xfrm>
            <a:off x="6717930" y="5883159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800" b="1" dirty="0" smtClean="0">
                <a:solidFill>
                  <a:schemeClr val="bg1"/>
                </a:solidFill>
              </a:rPr>
              <a:t>Alex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7" name="Tekstiruutu 6"/>
          <p:cNvSpPr txBox="1"/>
          <p:nvPr/>
        </p:nvSpPr>
        <p:spPr>
          <a:xfrm>
            <a:off x="2035151" y="1156417"/>
            <a:ext cx="50016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000" b="1" dirty="0" smtClean="0">
                <a:solidFill>
                  <a:srgbClr val="333399"/>
                </a:solidFill>
              </a:rPr>
              <a:t>Group </a:t>
            </a:r>
            <a:r>
              <a:rPr lang="fi-FI" sz="2000" b="1" dirty="0" err="1" smtClean="0">
                <a:solidFill>
                  <a:srgbClr val="333399"/>
                </a:solidFill>
              </a:rPr>
              <a:t>photo</a:t>
            </a:r>
            <a:r>
              <a:rPr lang="fi-FI" sz="2000" b="1" dirty="0" smtClean="0">
                <a:solidFill>
                  <a:srgbClr val="333399"/>
                </a:solidFill>
              </a:rPr>
              <a:t> </a:t>
            </a:r>
            <a:r>
              <a:rPr lang="fi-FI" sz="2000" b="1" dirty="0" err="1" smtClean="0">
                <a:solidFill>
                  <a:srgbClr val="333399"/>
                </a:solidFill>
              </a:rPr>
              <a:t>taken</a:t>
            </a:r>
            <a:r>
              <a:rPr lang="fi-FI" sz="2000" b="1" dirty="0" smtClean="0">
                <a:solidFill>
                  <a:srgbClr val="333399"/>
                </a:solidFill>
              </a:rPr>
              <a:t> in </a:t>
            </a:r>
            <a:r>
              <a:rPr lang="fi-FI" sz="2000" b="1" dirty="0" err="1" smtClean="0">
                <a:solidFill>
                  <a:srgbClr val="333399"/>
                </a:solidFill>
              </a:rPr>
              <a:t>May</a:t>
            </a:r>
            <a:r>
              <a:rPr lang="fi-FI" sz="2000" b="1" dirty="0" smtClean="0">
                <a:solidFill>
                  <a:srgbClr val="333399"/>
                </a:solidFill>
              </a:rPr>
              <a:t> 20th, 2013</a:t>
            </a:r>
            <a:endParaRPr lang="en-US" sz="20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549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6" descr="jyukuva"/>
          <p:cNvPicPr>
            <a:picLocks noChangeAspect="1" noChangeArrowheads="1"/>
          </p:cNvPicPr>
          <p:nvPr/>
        </p:nvPicPr>
        <p:blipFill>
          <a:blip r:embed="rId2" cstate="print"/>
          <a:srcRect l="32834" t="4936" r="19333" b="465"/>
          <a:stretch>
            <a:fillRect/>
          </a:stretch>
        </p:blipFill>
        <p:spPr bwMode="auto">
          <a:xfrm>
            <a:off x="0" y="1588"/>
            <a:ext cx="303213" cy="68802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Rectangle 348"/>
          <p:cNvSpPr>
            <a:spLocks noChangeArrowheads="1"/>
          </p:cNvSpPr>
          <p:nvPr/>
        </p:nvSpPr>
        <p:spPr bwMode="auto">
          <a:xfrm rot="16200000">
            <a:off x="4118917" y="-2484475"/>
            <a:ext cx="461665" cy="6108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anchor="ctr">
            <a:spAutoFit/>
          </a:bodyPr>
          <a:lstStyle/>
          <a:p>
            <a:r>
              <a:rPr lang="en-US" sz="1800" b="1" dirty="0">
                <a:solidFill>
                  <a:srgbClr val="333399"/>
                </a:solidFill>
              </a:rPr>
              <a:t>ESA CNES Final Presentation Days - 2013</a:t>
            </a:r>
          </a:p>
        </p:txBody>
      </p:sp>
      <p:sp>
        <p:nvSpPr>
          <p:cNvPr id="5" name="Tekstiruutu 4"/>
          <p:cNvSpPr txBox="1"/>
          <p:nvPr/>
        </p:nvSpPr>
        <p:spPr>
          <a:xfrm>
            <a:off x="719572" y="3621211"/>
            <a:ext cx="66845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000" algn="l">
              <a:spcBef>
                <a:spcPts val="600"/>
              </a:spcBef>
            </a:pPr>
            <a:r>
              <a:rPr lang="fi-FI" sz="1600" b="1" dirty="0" smtClean="0">
                <a:solidFill>
                  <a:srgbClr val="333399"/>
                </a:solidFill>
              </a:rPr>
              <a:t>Arto </a:t>
            </a:r>
            <a:r>
              <a:rPr lang="fi-FI" sz="1600" b="1" dirty="0" err="1">
                <a:solidFill>
                  <a:srgbClr val="333399"/>
                </a:solidFill>
              </a:rPr>
              <a:t>Javanainen’s</a:t>
            </a:r>
            <a:r>
              <a:rPr lang="fi-FI" sz="1600" b="1" dirty="0">
                <a:solidFill>
                  <a:srgbClr val="333399"/>
                </a:solidFill>
              </a:rPr>
              <a:t> </a:t>
            </a:r>
            <a:r>
              <a:rPr lang="fi-FI" sz="1600" b="1" dirty="0" err="1">
                <a:solidFill>
                  <a:srgbClr val="333399"/>
                </a:solidFill>
              </a:rPr>
              <a:t>PhD</a:t>
            </a:r>
            <a:r>
              <a:rPr lang="fi-FI" sz="1600" b="1" dirty="0">
                <a:solidFill>
                  <a:srgbClr val="333399"/>
                </a:solidFill>
              </a:rPr>
              <a:t> </a:t>
            </a:r>
            <a:r>
              <a:rPr lang="fi-FI" sz="1600" b="1" dirty="0" err="1">
                <a:solidFill>
                  <a:srgbClr val="333399"/>
                </a:solidFill>
              </a:rPr>
              <a:t>work</a:t>
            </a:r>
            <a:r>
              <a:rPr lang="fi-FI" sz="1600" b="1" dirty="0">
                <a:solidFill>
                  <a:srgbClr val="333399"/>
                </a:solidFill>
              </a:rPr>
              <a:t> </a:t>
            </a:r>
            <a:r>
              <a:rPr lang="fi-FI" sz="1600" b="1" dirty="0" err="1">
                <a:solidFill>
                  <a:srgbClr val="333399"/>
                </a:solidFill>
              </a:rPr>
              <a:t>was</a:t>
            </a:r>
            <a:r>
              <a:rPr lang="fi-FI" sz="1600" b="1" dirty="0">
                <a:solidFill>
                  <a:srgbClr val="333399"/>
                </a:solidFill>
              </a:rPr>
              <a:t> </a:t>
            </a:r>
            <a:r>
              <a:rPr lang="fi-FI" sz="1600" b="1" dirty="0" err="1">
                <a:solidFill>
                  <a:srgbClr val="333399"/>
                </a:solidFill>
              </a:rPr>
              <a:t>approved</a:t>
            </a:r>
            <a:r>
              <a:rPr lang="fi-FI" sz="1600" b="1" dirty="0">
                <a:solidFill>
                  <a:srgbClr val="333399"/>
                </a:solidFill>
              </a:rPr>
              <a:t> </a:t>
            </a:r>
            <a:r>
              <a:rPr lang="fi-FI" sz="1600" b="1" dirty="0" err="1">
                <a:solidFill>
                  <a:srgbClr val="333399"/>
                </a:solidFill>
              </a:rPr>
              <a:t>with</a:t>
            </a:r>
            <a:r>
              <a:rPr lang="fi-FI" sz="1600" b="1" dirty="0">
                <a:solidFill>
                  <a:srgbClr val="333399"/>
                </a:solidFill>
              </a:rPr>
              <a:t> </a:t>
            </a:r>
            <a:r>
              <a:rPr lang="fi-FI" sz="1600" b="1" dirty="0" err="1">
                <a:solidFill>
                  <a:srgbClr val="333399"/>
                </a:solidFill>
              </a:rPr>
              <a:t>honors</a:t>
            </a:r>
            <a:r>
              <a:rPr lang="fi-FI" sz="1600" b="1" dirty="0">
                <a:solidFill>
                  <a:srgbClr val="333399"/>
                </a:solidFill>
              </a:rPr>
              <a:t> in </a:t>
            </a:r>
            <a:r>
              <a:rPr lang="fi-FI" sz="1600" b="1" dirty="0" smtClean="0">
                <a:solidFill>
                  <a:srgbClr val="333399"/>
                </a:solidFill>
              </a:rPr>
              <a:t>2012</a:t>
            </a:r>
          </a:p>
          <a:p>
            <a:pPr marL="285750" indent="-285750" algn="l">
              <a:spcBef>
                <a:spcPts val="600"/>
              </a:spcBef>
              <a:buFont typeface="Arial" pitchFamily="34" charset="0"/>
              <a:buChar char="•"/>
            </a:pPr>
            <a:r>
              <a:rPr lang="fi-FI" sz="1600" b="1" dirty="0" err="1" smtClean="0">
                <a:solidFill>
                  <a:srgbClr val="333399"/>
                </a:solidFill>
              </a:rPr>
              <a:t>His</a:t>
            </a:r>
            <a:r>
              <a:rPr lang="fi-FI" sz="1600" b="1" dirty="0" smtClean="0">
                <a:solidFill>
                  <a:srgbClr val="333399"/>
                </a:solidFill>
              </a:rPr>
              <a:t> </a:t>
            </a:r>
            <a:r>
              <a:rPr lang="fi-FI" sz="1600" b="1" dirty="0" err="1" smtClean="0">
                <a:solidFill>
                  <a:srgbClr val="333399"/>
                </a:solidFill>
              </a:rPr>
              <a:t>thesis</a:t>
            </a:r>
            <a:r>
              <a:rPr lang="fi-FI" sz="1600" b="1" dirty="0" smtClean="0">
                <a:solidFill>
                  <a:srgbClr val="333399"/>
                </a:solidFill>
              </a:rPr>
              <a:t> </a:t>
            </a:r>
            <a:r>
              <a:rPr lang="fi-FI" sz="1600" b="1" dirty="0" err="1" smtClean="0">
                <a:solidFill>
                  <a:srgbClr val="333399"/>
                </a:solidFill>
              </a:rPr>
              <a:t>was</a:t>
            </a:r>
            <a:r>
              <a:rPr lang="fi-FI" sz="1600" b="1" dirty="0" smtClean="0">
                <a:solidFill>
                  <a:srgbClr val="333399"/>
                </a:solidFill>
              </a:rPr>
              <a:t> </a:t>
            </a:r>
            <a:r>
              <a:rPr lang="fi-FI" sz="1600" b="1" dirty="0" err="1">
                <a:solidFill>
                  <a:srgbClr val="333399"/>
                </a:solidFill>
              </a:rPr>
              <a:t>titled</a:t>
            </a:r>
            <a:r>
              <a:rPr lang="fi-FI" sz="1600" b="1" dirty="0">
                <a:solidFill>
                  <a:srgbClr val="333399"/>
                </a:solidFill>
              </a:rPr>
              <a:t> ”</a:t>
            </a:r>
            <a:r>
              <a:rPr lang="fi-FI" sz="1600" b="1" dirty="0" err="1">
                <a:solidFill>
                  <a:srgbClr val="333399"/>
                </a:solidFill>
              </a:rPr>
              <a:t>Particle</a:t>
            </a:r>
            <a:r>
              <a:rPr lang="fi-FI" sz="1600" b="1" dirty="0">
                <a:solidFill>
                  <a:srgbClr val="333399"/>
                </a:solidFill>
              </a:rPr>
              <a:t> </a:t>
            </a:r>
            <a:r>
              <a:rPr lang="fi-FI" sz="1600" b="1" dirty="0" err="1">
                <a:solidFill>
                  <a:srgbClr val="333399"/>
                </a:solidFill>
              </a:rPr>
              <a:t>radiation</a:t>
            </a:r>
            <a:r>
              <a:rPr lang="fi-FI" sz="1600" b="1" dirty="0">
                <a:solidFill>
                  <a:srgbClr val="333399"/>
                </a:solidFill>
              </a:rPr>
              <a:t> in </a:t>
            </a:r>
            <a:r>
              <a:rPr lang="fi-FI" sz="1600" b="1" dirty="0" err="1" smtClean="0">
                <a:solidFill>
                  <a:srgbClr val="333399"/>
                </a:solidFill>
              </a:rPr>
              <a:t>microelectronics</a:t>
            </a:r>
            <a:r>
              <a:rPr lang="fi-FI" sz="1600" b="1" dirty="0" smtClean="0">
                <a:solidFill>
                  <a:srgbClr val="333399"/>
                </a:solidFill>
              </a:rPr>
              <a:t>”</a:t>
            </a:r>
          </a:p>
          <a:p>
            <a:pPr marL="285750" indent="-285750" algn="l">
              <a:spcBef>
                <a:spcPts val="600"/>
              </a:spcBef>
              <a:buFont typeface="Arial" pitchFamily="34" charset="0"/>
              <a:buChar char="•"/>
            </a:pPr>
            <a:r>
              <a:rPr lang="fi-FI" sz="1600" b="1" dirty="0" smtClean="0">
                <a:solidFill>
                  <a:srgbClr val="333399"/>
                </a:solidFill>
              </a:rPr>
              <a:t>Arto </a:t>
            </a:r>
            <a:r>
              <a:rPr lang="fi-FI" sz="1600" b="1" dirty="0" err="1">
                <a:solidFill>
                  <a:srgbClr val="333399"/>
                </a:solidFill>
              </a:rPr>
              <a:t>has</a:t>
            </a:r>
            <a:r>
              <a:rPr lang="fi-FI" sz="1600" b="1" dirty="0">
                <a:solidFill>
                  <a:srgbClr val="333399"/>
                </a:solidFill>
              </a:rPr>
              <a:t> </a:t>
            </a:r>
            <a:r>
              <a:rPr lang="fi-FI" sz="1600" b="1" dirty="0" err="1">
                <a:solidFill>
                  <a:srgbClr val="333399"/>
                </a:solidFill>
              </a:rPr>
              <a:t>authored</a:t>
            </a:r>
            <a:r>
              <a:rPr lang="fi-FI" sz="1600" b="1" dirty="0">
                <a:solidFill>
                  <a:srgbClr val="333399"/>
                </a:solidFill>
              </a:rPr>
              <a:t> 5 and </a:t>
            </a:r>
            <a:r>
              <a:rPr lang="fi-FI" sz="1600" b="1" dirty="0" err="1">
                <a:solidFill>
                  <a:srgbClr val="333399"/>
                </a:solidFill>
              </a:rPr>
              <a:t>co-authored</a:t>
            </a:r>
            <a:r>
              <a:rPr lang="fi-FI" sz="1600" b="1" dirty="0">
                <a:solidFill>
                  <a:srgbClr val="333399"/>
                </a:solidFill>
              </a:rPr>
              <a:t> 6 </a:t>
            </a:r>
            <a:r>
              <a:rPr lang="fi-FI" sz="1600" b="1" dirty="0" err="1" smtClean="0">
                <a:solidFill>
                  <a:srgbClr val="333399"/>
                </a:solidFill>
              </a:rPr>
              <a:t>peer-reviewed</a:t>
            </a:r>
            <a:r>
              <a:rPr lang="fi-FI" sz="1600" b="1" dirty="0" smtClean="0">
                <a:solidFill>
                  <a:srgbClr val="333399"/>
                </a:solidFill>
              </a:rPr>
              <a:t> </a:t>
            </a:r>
            <a:r>
              <a:rPr lang="fi-FI" sz="1600" b="1" dirty="0" err="1" smtClean="0">
                <a:solidFill>
                  <a:srgbClr val="333399"/>
                </a:solidFill>
              </a:rPr>
              <a:t>publications</a:t>
            </a:r>
            <a:endParaRPr lang="fi-FI" sz="1600" b="1" dirty="0" smtClean="0">
              <a:solidFill>
                <a:srgbClr val="333399"/>
              </a:solidFill>
            </a:endParaRPr>
          </a:p>
          <a:p>
            <a:pPr marL="285750" indent="-285750" algn="l">
              <a:spcBef>
                <a:spcPts val="600"/>
              </a:spcBef>
              <a:buFont typeface="Arial" pitchFamily="34" charset="0"/>
              <a:buChar char="•"/>
            </a:pPr>
            <a:r>
              <a:rPr lang="fi-FI" sz="1600" b="1" dirty="0" smtClean="0">
                <a:solidFill>
                  <a:srgbClr val="333399"/>
                </a:solidFill>
              </a:rPr>
              <a:t>For </a:t>
            </a:r>
            <a:r>
              <a:rPr lang="fi-FI" sz="1600" b="1" dirty="0" err="1" smtClean="0">
                <a:solidFill>
                  <a:srgbClr val="333399"/>
                </a:solidFill>
              </a:rPr>
              <a:t>these</a:t>
            </a:r>
            <a:r>
              <a:rPr lang="fi-FI" sz="1600" b="1" dirty="0" smtClean="0">
                <a:solidFill>
                  <a:srgbClr val="333399"/>
                </a:solidFill>
              </a:rPr>
              <a:t> </a:t>
            </a:r>
            <a:r>
              <a:rPr lang="fi-FI" sz="1600" b="1" dirty="0" err="1" smtClean="0">
                <a:solidFill>
                  <a:srgbClr val="333399"/>
                </a:solidFill>
              </a:rPr>
              <a:t>reasons</a:t>
            </a:r>
            <a:r>
              <a:rPr lang="fi-FI" sz="1600" b="1" dirty="0" smtClean="0">
                <a:solidFill>
                  <a:srgbClr val="333399"/>
                </a:solidFill>
              </a:rPr>
              <a:t> he </a:t>
            </a:r>
            <a:r>
              <a:rPr lang="fi-FI" sz="1600" b="1" dirty="0" err="1" smtClean="0">
                <a:solidFill>
                  <a:srgbClr val="333399"/>
                </a:solidFill>
              </a:rPr>
              <a:t>received</a:t>
            </a:r>
            <a:r>
              <a:rPr lang="en-US" sz="1600" b="1" dirty="0" smtClean="0">
                <a:solidFill>
                  <a:srgbClr val="333399"/>
                </a:solidFill>
              </a:rPr>
              <a:t> </a:t>
            </a:r>
            <a:r>
              <a:rPr lang="en-US" sz="1600" b="1" dirty="0">
                <a:solidFill>
                  <a:srgbClr val="333399"/>
                </a:solidFill>
              </a:rPr>
              <a:t>the 2013 Paul Phelps Continuing Education </a:t>
            </a:r>
            <a:r>
              <a:rPr lang="en-US" sz="1600" b="1" dirty="0" smtClean="0">
                <a:solidFill>
                  <a:srgbClr val="333399"/>
                </a:solidFill>
              </a:rPr>
              <a:t>Grant, which will awarded to him in NSREC’13 </a:t>
            </a:r>
          </a:p>
          <a:p>
            <a:pPr marL="285750" indent="-285750" algn="l">
              <a:spcBef>
                <a:spcPts val="600"/>
              </a:spcBef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333399"/>
                </a:solidFill>
              </a:rPr>
              <a:t>the </a:t>
            </a:r>
            <a:r>
              <a:rPr lang="en-US" sz="1600" b="1" dirty="0">
                <a:solidFill>
                  <a:srgbClr val="333399"/>
                </a:solidFill>
              </a:rPr>
              <a:t>basis for judging </a:t>
            </a:r>
            <a:r>
              <a:rPr lang="en-US" sz="1600" b="1" dirty="0" smtClean="0">
                <a:solidFill>
                  <a:srgbClr val="333399"/>
                </a:solidFill>
              </a:rPr>
              <a:t>was </a:t>
            </a:r>
            <a:r>
              <a:rPr lang="en-US" sz="1600" b="1" dirty="0">
                <a:solidFill>
                  <a:srgbClr val="333399"/>
                </a:solidFill>
              </a:rPr>
              <a:t>exceptional </a:t>
            </a:r>
            <a:r>
              <a:rPr lang="en-US" sz="1600" b="1" dirty="0" smtClean="0">
                <a:solidFill>
                  <a:srgbClr val="333399"/>
                </a:solidFill>
              </a:rPr>
              <a:t>work as </a:t>
            </a:r>
            <a:r>
              <a:rPr lang="en-US" sz="1600" b="1" dirty="0">
                <a:solidFill>
                  <a:srgbClr val="333399"/>
                </a:solidFill>
              </a:rPr>
              <a:t>a graduate student </a:t>
            </a:r>
            <a:r>
              <a:rPr lang="en-US" sz="1600" b="1" dirty="0" smtClean="0">
                <a:solidFill>
                  <a:srgbClr val="333399"/>
                </a:solidFill>
              </a:rPr>
              <a:t>in </a:t>
            </a:r>
            <a:r>
              <a:rPr lang="en-US" sz="1600" b="1" dirty="0">
                <a:solidFill>
                  <a:srgbClr val="333399"/>
                </a:solidFill>
              </a:rPr>
              <a:t>the fields of the </a:t>
            </a:r>
            <a:r>
              <a:rPr lang="en-US" sz="1600" b="1" dirty="0" smtClean="0">
                <a:solidFill>
                  <a:srgbClr val="333399"/>
                </a:solidFill>
              </a:rPr>
              <a:t>NPSS.</a:t>
            </a:r>
            <a:endParaRPr lang="fi-FI" sz="1600" b="1" dirty="0">
              <a:solidFill>
                <a:srgbClr val="333399"/>
              </a:solidFill>
            </a:endParaRPr>
          </a:p>
        </p:txBody>
      </p:sp>
      <p:pic>
        <p:nvPicPr>
          <p:cNvPr id="6" name="Picture 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3436663"/>
            <a:ext cx="1512168" cy="2016224"/>
          </a:xfrm>
          <a:prstGeom prst="rect">
            <a:avLst/>
          </a:prstGeom>
        </p:spPr>
      </p:pic>
      <p:sp>
        <p:nvSpPr>
          <p:cNvPr id="7" name="Tekstiruutu 6"/>
          <p:cNvSpPr txBox="1"/>
          <p:nvPr/>
        </p:nvSpPr>
        <p:spPr>
          <a:xfrm>
            <a:off x="864671" y="1124744"/>
            <a:ext cx="3743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3200" b="1" u="sng" dirty="0" smtClean="0">
                <a:solidFill>
                  <a:srgbClr val="333399"/>
                </a:solidFill>
              </a:rPr>
              <a:t>RADEF </a:t>
            </a:r>
            <a:r>
              <a:rPr lang="fi-FI" sz="3200" b="1" u="sng" dirty="0" err="1" smtClean="0">
                <a:solidFill>
                  <a:srgbClr val="333399"/>
                </a:solidFill>
              </a:rPr>
              <a:t>highlights</a:t>
            </a:r>
            <a:endParaRPr lang="fi-FI" sz="3200" b="1" u="sng" dirty="0">
              <a:solidFill>
                <a:srgbClr val="333399"/>
              </a:solidFill>
            </a:endParaRPr>
          </a:p>
        </p:txBody>
      </p:sp>
      <p:sp>
        <p:nvSpPr>
          <p:cNvPr id="8" name="TextBox 17"/>
          <p:cNvSpPr txBox="1"/>
          <p:nvPr/>
        </p:nvSpPr>
        <p:spPr>
          <a:xfrm>
            <a:off x="791580" y="1952836"/>
            <a:ext cx="490814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600"/>
              </a:spcBef>
            </a:pPr>
            <a:r>
              <a:rPr lang="en-US" sz="1600" b="1" dirty="0" smtClean="0">
                <a:solidFill>
                  <a:schemeClr val="tx2"/>
                </a:solidFill>
                <a:latin typeface="+mj-lt"/>
              </a:rPr>
              <a:t>First prize in the Academic Entrepreneurship Competition 2011 for Finnish universities</a:t>
            </a:r>
          </a:p>
          <a:p>
            <a:pPr marL="285750" indent="-285750" algn="l">
              <a:spcBef>
                <a:spcPts val="600"/>
              </a:spcBef>
              <a:buFont typeface="Arial" pitchFamily="34" charset="0"/>
              <a:buChar char="•"/>
            </a:pPr>
            <a:r>
              <a:rPr lang="fi-FI" sz="1600" b="1" dirty="0" err="1" smtClean="0">
                <a:solidFill>
                  <a:schemeClr val="tx2"/>
                </a:solidFill>
                <a:latin typeface="+mj-lt"/>
              </a:rPr>
              <a:t>From</a:t>
            </a:r>
            <a:r>
              <a:rPr lang="fi-FI" sz="1600" b="1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fi-FI" sz="1600" b="1" dirty="0" err="1" smtClean="0">
                <a:solidFill>
                  <a:schemeClr val="tx2"/>
                </a:solidFill>
                <a:latin typeface="+mj-lt"/>
              </a:rPr>
              <a:t>research</a:t>
            </a:r>
            <a:r>
              <a:rPr lang="fi-FI" sz="1600" b="1" dirty="0" smtClean="0">
                <a:solidFill>
                  <a:schemeClr val="tx2"/>
                </a:solidFill>
                <a:latin typeface="+mj-lt"/>
              </a:rPr>
              <a:t> to business </a:t>
            </a:r>
            <a:r>
              <a:rPr lang="fi-FI" sz="1600" b="1" dirty="0" err="1" smtClean="0">
                <a:solidFill>
                  <a:schemeClr val="tx2"/>
                </a:solidFill>
                <a:latin typeface="+mj-lt"/>
              </a:rPr>
              <a:t>-concept</a:t>
            </a:r>
            <a:endParaRPr lang="fi-FI" sz="1600" b="1" dirty="0" smtClean="0">
              <a:solidFill>
                <a:schemeClr val="tx2"/>
              </a:solidFill>
              <a:latin typeface="+mj-lt"/>
            </a:endParaRPr>
          </a:p>
          <a:p>
            <a:pPr marL="285750" indent="-285750" algn="l">
              <a:spcBef>
                <a:spcPts val="600"/>
              </a:spcBef>
              <a:buFont typeface="Arial" pitchFamily="34" charset="0"/>
              <a:buChar char="•"/>
            </a:pPr>
            <a:r>
              <a:rPr lang="fi-FI" sz="1600" b="1" dirty="0" err="1" smtClean="0">
                <a:solidFill>
                  <a:schemeClr val="tx2"/>
                </a:solidFill>
                <a:latin typeface="+mj-lt"/>
              </a:rPr>
              <a:t>Among</a:t>
            </a:r>
            <a:r>
              <a:rPr lang="fi-FI" sz="1600" b="1" dirty="0" smtClean="0">
                <a:solidFill>
                  <a:schemeClr val="tx2"/>
                </a:solidFill>
                <a:latin typeface="+mj-lt"/>
              </a:rPr>
              <a:t> 13 </a:t>
            </a:r>
            <a:r>
              <a:rPr lang="fi-FI" sz="1600" b="1" dirty="0" err="1" smtClean="0">
                <a:solidFill>
                  <a:schemeClr val="tx2"/>
                </a:solidFill>
                <a:latin typeface="+mj-lt"/>
              </a:rPr>
              <a:t>universities</a:t>
            </a:r>
            <a:endParaRPr lang="fi-FI" sz="1600" b="1" dirty="0" smtClean="0">
              <a:solidFill>
                <a:schemeClr val="tx2"/>
              </a:solidFill>
              <a:latin typeface="+mj-lt"/>
            </a:endParaRPr>
          </a:p>
          <a:p>
            <a:pPr marL="285750" indent="-285750" algn="l">
              <a:spcBef>
                <a:spcPts val="600"/>
              </a:spcBef>
              <a:buFont typeface="Arial" pitchFamily="34" charset="0"/>
              <a:buChar char="•"/>
            </a:pPr>
            <a:r>
              <a:rPr lang="fi-FI" sz="1600" b="1" dirty="0" smtClean="0">
                <a:solidFill>
                  <a:schemeClr val="tx2"/>
                </a:solidFill>
                <a:latin typeface="+mj-lt"/>
              </a:rPr>
              <a:t>10 000 €</a:t>
            </a:r>
            <a:endParaRPr lang="en-US" sz="1600" b="1" dirty="0" smtClean="0">
              <a:solidFill>
                <a:schemeClr val="tx2"/>
              </a:solidFill>
              <a:latin typeface="+mj-lt"/>
            </a:endParaRPr>
          </a:p>
          <a:p>
            <a:pPr algn="l">
              <a:spcBef>
                <a:spcPts val="600"/>
              </a:spcBef>
            </a:pPr>
            <a:endParaRPr lang="en-US" sz="1600" b="1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9" name="Picture 18" descr="Ari_kukitettuna.JPG"/>
          <p:cNvPicPr>
            <a:picLocks noChangeAspect="1"/>
          </p:cNvPicPr>
          <p:nvPr/>
        </p:nvPicPr>
        <p:blipFill>
          <a:blip r:embed="rId4" cstate="print"/>
          <a:srcRect l="11996" t="27603" r="11423" b="2397"/>
          <a:stretch>
            <a:fillRect/>
          </a:stretch>
        </p:blipFill>
        <p:spPr>
          <a:xfrm>
            <a:off x="7452320" y="1405137"/>
            <a:ext cx="1512168" cy="196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75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6" descr="jyukuva"/>
          <p:cNvPicPr>
            <a:picLocks noChangeAspect="1" noChangeArrowheads="1"/>
          </p:cNvPicPr>
          <p:nvPr/>
        </p:nvPicPr>
        <p:blipFill>
          <a:blip r:embed="rId2" cstate="print"/>
          <a:srcRect l="32834" t="4936" r="19333" b="465"/>
          <a:stretch>
            <a:fillRect/>
          </a:stretch>
        </p:blipFill>
        <p:spPr bwMode="auto">
          <a:xfrm>
            <a:off x="0" y="1588"/>
            <a:ext cx="303213" cy="68802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489765" y="944724"/>
            <a:ext cx="49071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000" b="1" u="sng" dirty="0" err="1" smtClean="0">
                <a:solidFill>
                  <a:srgbClr val="002060"/>
                </a:solidFill>
              </a:rPr>
              <a:t>Group’s</a:t>
            </a:r>
            <a:r>
              <a:rPr lang="fi-FI" sz="2000" b="1" u="sng" dirty="0" smtClean="0">
                <a:solidFill>
                  <a:srgbClr val="002060"/>
                </a:solidFill>
              </a:rPr>
              <a:t> </a:t>
            </a:r>
            <a:r>
              <a:rPr lang="fi-FI" sz="2000" b="1" u="sng" dirty="0" err="1" smtClean="0">
                <a:solidFill>
                  <a:srgbClr val="002060"/>
                </a:solidFill>
              </a:rPr>
              <a:t>publications</a:t>
            </a:r>
            <a:r>
              <a:rPr lang="fi-FI" sz="2000" b="1" u="sng" dirty="0" smtClean="0">
                <a:solidFill>
                  <a:srgbClr val="002060"/>
                </a:solidFill>
              </a:rPr>
              <a:t> for 2011 - 2012</a:t>
            </a:r>
            <a:endParaRPr lang="en-US" sz="2000" b="1" u="sng" dirty="0">
              <a:solidFill>
                <a:srgbClr val="002060"/>
              </a:solidFill>
            </a:endParaRPr>
          </a:p>
        </p:txBody>
      </p:sp>
      <p:sp>
        <p:nvSpPr>
          <p:cNvPr id="7" name="Rectangle 348"/>
          <p:cNvSpPr>
            <a:spLocks noChangeArrowheads="1"/>
          </p:cNvSpPr>
          <p:nvPr/>
        </p:nvSpPr>
        <p:spPr bwMode="auto">
          <a:xfrm rot="16200000">
            <a:off x="4118917" y="-2484475"/>
            <a:ext cx="461665" cy="6108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anchor="ctr">
            <a:spAutoFit/>
          </a:bodyPr>
          <a:lstStyle/>
          <a:p>
            <a:r>
              <a:rPr lang="en-US" sz="1800" b="1" dirty="0">
                <a:solidFill>
                  <a:srgbClr val="333399"/>
                </a:solidFill>
              </a:rPr>
              <a:t>ESA CNES Final Presentation Days - 2013</a:t>
            </a:r>
          </a:p>
        </p:txBody>
      </p:sp>
      <p:sp>
        <p:nvSpPr>
          <p:cNvPr id="6" name="Tekstiruutu 5"/>
          <p:cNvSpPr txBox="1"/>
          <p:nvPr/>
        </p:nvSpPr>
        <p:spPr>
          <a:xfrm>
            <a:off x="863588" y="1321507"/>
            <a:ext cx="8244916" cy="5509200"/>
          </a:xfrm>
          <a:prstGeom prst="rect">
            <a:avLst/>
          </a:prstGeom>
          <a:solidFill>
            <a:srgbClr val="EAEAEA"/>
          </a:solidFill>
        </p:spPr>
        <p:txBody>
          <a:bodyPr wrap="square" rtlCol="0">
            <a:spAutoFit/>
          </a:bodyPr>
          <a:lstStyle/>
          <a:p>
            <a:pPr marL="228600" indent="-228600" algn="l">
              <a:buFont typeface="+mj-lt"/>
              <a:buAutoNum type="arabicPeriod"/>
            </a:pPr>
            <a:r>
              <a:rPr lang="en-GB" sz="800" dirty="0"/>
              <a:t>T. </a:t>
            </a:r>
            <a:r>
              <a:rPr lang="en-GB" sz="800" dirty="0" err="1"/>
              <a:t>Siiskonen</a:t>
            </a:r>
            <a:r>
              <a:rPr lang="en-GB" sz="800" dirty="0"/>
              <a:t>, </a:t>
            </a:r>
            <a:r>
              <a:rPr lang="en-GB" sz="800" b="1" dirty="0"/>
              <a:t>H. Kettunen</a:t>
            </a:r>
            <a:r>
              <a:rPr lang="en-GB" sz="800" dirty="0"/>
              <a:t>, K. </a:t>
            </a:r>
            <a:r>
              <a:rPr lang="en-GB" sz="800" dirty="0" err="1"/>
              <a:t>Peräjärvi</a:t>
            </a:r>
            <a:r>
              <a:rPr lang="en-GB" sz="800" dirty="0"/>
              <a:t>, </a:t>
            </a:r>
            <a:r>
              <a:rPr lang="en-GB" sz="800" b="1" dirty="0"/>
              <a:t>A. Javanainen, M. Rossi</a:t>
            </a:r>
            <a:r>
              <a:rPr lang="en-GB" sz="800" dirty="0"/>
              <a:t>, W. H. </a:t>
            </a:r>
            <a:r>
              <a:rPr lang="en-GB" sz="800" dirty="0" err="1"/>
              <a:t>Trzaska</a:t>
            </a:r>
            <a:r>
              <a:rPr lang="en-GB" sz="800" dirty="0"/>
              <a:t>, J. </a:t>
            </a:r>
            <a:r>
              <a:rPr lang="en-GB" sz="800" dirty="0" err="1"/>
              <a:t>Turunen</a:t>
            </a:r>
            <a:r>
              <a:rPr lang="en-GB" sz="800" dirty="0"/>
              <a:t> and </a:t>
            </a:r>
            <a:r>
              <a:rPr lang="en-GB" sz="800" b="1" dirty="0"/>
              <a:t>A. Virtanen</a:t>
            </a:r>
            <a:r>
              <a:rPr lang="en-GB" sz="800" dirty="0"/>
              <a:t>,</a:t>
            </a:r>
            <a:br>
              <a:rPr lang="en-GB" sz="800" dirty="0"/>
            </a:br>
            <a:r>
              <a:rPr lang="en-GB" sz="800" dirty="0"/>
              <a:t>Energy loss measurement of protons in liquid water,</a:t>
            </a:r>
            <a:br>
              <a:rPr lang="en-GB" sz="800" dirty="0"/>
            </a:br>
            <a:r>
              <a:rPr lang="en-GB" sz="800" dirty="0"/>
              <a:t>Phys. Med. Biol. 56 (2011) 2367-2374 </a:t>
            </a:r>
            <a:endParaRPr lang="en-US" sz="800" dirty="0"/>
          </a:p>
          <a:p>
            <a:pPr marL="228600" indent="-228600" algn="l">
              <a:buFont typeface="+mj-lt"/>
              <a:buAutoNum type="arabicPeriod"/>
            </a:pPr>
            <a:r>
              <a:rPr lang="en-GB" sz="800" dirty="0"/>
              <a:t>F. </a:t>
            </a:r>
            <a:r>
              <a:rPr lang="en-GB" sz="800" dirty="0" err="1"/>
              <a:t>Irom</a:t>
            </a:r>
            <a:r>
              <a:rPr lang="en-GB" sz="800" dirty="0"/>
              <a:t>, D. N. Nguyen, R. Harboe-</a:t>
            </a:r>
            <a:r>
              <a:rPr lang="en-GB" sz="800" dirty="0" err="1"/>
              <a:t>Sørensen</a:t>
            </a:r>
            <a:r>
              <a:rPr lang="en-GB" sz="800" dirty="0"/>
              <a:t> and </a:t>
            </a:r>
            <a:r>
              <a:rPr lang="en-GB" sz="800" b="1" dirty="0"/>
              <a:t>A. Virtanen</a:t>
            </a:r>
            <a:r>
              <a:rPr lang="en-GB" sz="800" dirty="0"/>
              <a:t>,</a:t>
            </a:r>
            <a:br>
              <a:rPr lang="en-GB" sz="800" dirty="0"/>
            </a:br>
            <a:r>
              <a:rPr lang="en-GB" sz="800" dirty="0"/>
              <a:t>Evaluation of Mechanisms in TID Degradation and SEE Susceptibility of Single- and Multi-Level High Density NAND Flash Memories,</a:t>
            </a:r>
            <a:br>
              <a:rPr lang="en-GB" sz="800" dirty="0"/>
            </a:br>
            <a:r>
              <a:rPr lang="en-GB" sz="800" dirty="0"/>
              <a:t>IEEE Trans. </a:t>
            </a:r>
            <a:r>
              <a:rPr lang="en-GB" sz="800" dirty="0" err="1"/>
              <a:t>Nucl</a:t>
            </a:r>
            <a:r>
              <a:rPr lang="en-GB" sz="800" dirty="0"/>
              <a:t>. Sci., Vol. 58, No. 5(2) (2011) pp. 2477 - 2482 </a:t>
            </a:r>
            <a:endParaRPr lang="en-US" sz="800" dirty="0"/>
          </a:p>
          <a:p>
            <a:pPr marL="228600" indent="-228600" algn="l">
              <a:buFont typeface="+mj-lt"/>
              <a:buAutoNum type="arabicPeriod"/>
            </a:pPr>
            <a:r>
              <a:rPr lang="en-GB" sz="800" b="1" dirty="0"/>
              <a:t>T. </a:t>
            </a:r>
            <a:r>
              <a:rPr lang="en-GB" sz="800" b="1" dirty="0" err="1"/>
              <a:t>Kalvas</a:t>
            </a:r>
            <a:r>
              <a:rPr lang="en-GB" sz="800" dirty="0"/>
              <a:t>, O. Tarvainen, H. Clark, J. Brinkley and J. </a:t>
            </a:r>
            <a:r>
              <a:rPr lang="en-GB" sz="800" dirty="0" err="1"/>
              <a:t>Ärje</a:t>
            </a:r>
            <a:r>
              <a:rPr lang="en-GB" sz="800" dirty="0"/>
              <a:t>,</a:t>
            </a:r>
            <a:br>
              <a:rPr lang="en-GB" sz="800" dirty="0"/>
            </a:br>
            <a:r>
              <a:rPr lang="en-GB" sz="800" dirty="0"/>
              <a:t>Application of 3D Code </a:t>
            </a:r>
            <a:r>
              <a:rPr lang="en-GB" sz="800" dirty="0" err="1"/>
              <a:t>IBSimu</a:t>
            </a:r>
            <a:r>
              <a:rPr lang="en-GB" sz="800" dirty="0"/>
              <a:t> for Designing an H−/D− Extraction System for the Texas A&amp;M Facility Upgrade</a:t>
            </a:r>
            <a:br>
              <a:rPr lang="en-GB" sz="800" dirty="0"/>
            </a:br>
            <a:r>
              <a:rPr lang="en-GB" sz="800" dirty="0"/>
              <a:t>AIP Conf. Proc. 1390, pp. 439-448 (2011) </a:t>
            </a:r>
            <a:endParaRPr lang="en-US" sz="800" dirty="0"/>
          </a:p>
          <a:p>
            <a:pPr marL="228600" indent="-228600" algn="l">
              <a:buFont typeface="+mj-lt"/>
              <a:buAutoNum type="arabicPeriod"/>
            </a:pPr>
            <a:r>
              <a:rPr lang="en-GB" sz="800" dirty="0" err="1"/>
              <a:t>Rattanaporn</a:t>
            </a:r>
            <a:r>
              <a:rPr lang="en-GB" sz="800" dirty="0"/>
              <a:t> </a:t>
            </a:r>
            <a:r>
              <a:rPr lang="en-GB" sz="800" dirty="0" err="1"/>
              <a:t>Norarat</a:t>
            </a:r>
            <a:r>
              <a:rPr lang="en-GB" sz="800" dirty="0"/>
              <a:t>, Timo Sajavaara, Mikko Laitinen, Pauli Heikkinen, </a:t>
            </a:r>
            <a:r>
              <a:rPr lang="en-GB" sz="800" dirty="0" err="1"/>
              <a:t>Kimmo</a:t>
            </a:r>
            <a:r>
              <a:rPr lang="en-GB" sz="800" dirty="0"/>
              <a:t> </a:t>
            </a:r>
            <a:r>
              <a:rPr lang="en-GB" sz="800" dirty="0" err="1"/>
              <a:t>Ranttila</a:t>
            </a:r>
            <a:r>
              <a:rPr lang="en-GB" sz="800" dirty="0"/>
              <a:t>, Kari </a:t>
            </a:r>
            <a:r>
              <a:rPr lang="en-GB" sz="800" dirty="0" err="1"/>
              <a:t>Ylikorkala</a:t>
            </a:r>
            <a:r>
              <a:rPr lang="en-GB" sz="800" dirty="0"/>
              <a:t>, Väinö Hänninen, </a:t>
            </a:r>
            <a:r>
              <a:rPr lang="en-GB" sz="800" b="1" dirty="0"/>
              <a:t>Mikko Rossi</a:t>
            </a:r>
            <a:r>
              <a:rPr lang="en-GB" sz="800" dirty="0"/>
              <a:t>, Pete Jones, </a:t>
            </a:r>
            <a:r>
              <a:rPr lang="en-GB" sz="800" dirty="0" err="1"/>
              <a:t>Varpu</a:t>
            </a:r>
            <a:r>
              <a:rPr lang="en-GB" sz="800" dirty="0"/>
              <a:t> </a:t>
            </a:r>
            <a:r>
              <a:rPr lang="en-GB" sz="800" dirty="0" err="1"/>
              <a:t>Marjomäki</a:t>
            </a:r>
            <a:r>
              <a:rPr lang="en-GB" sz="800" dirty="0"/>
              <a:t>, Leona Gilbert, Harry J. Whitlow,</a:t>
            </a:r>
            <a:br>
              <a:rPr lang="en-GB" sz="800" dirty="0"/>
            </a:br>
            <a:r>
              <a:rPr lang="en-GB" sz="800" dirty="0"/>
              <a:t>Development of the </a:t>
            </a:r>
            <a:r>
              <a:rPr lang="en-GB" sz="800" dirty="0" err="1"/>
              <a:t>Jyväskylä</a:t>
            </a:r>
            <a:r>
              <a:rPr lang="en-GB" sz="800" dirty="0"/>
              <a:t> </a:t>
            </a:r>
            <a:r>
              <a:rPr lang="en-GB" sz="800" dirty="0" err="1"/>
              <a:t>microbeam</a:t>
            </a:r>
            <a:r>
              <a:rPr lang="en-GB" sz="800" dirty="0"/>
              <a:t> facility,</a:t>
            </a:r>
            <a:br>
              <a:rPr lang="en-GB" sz="800" dirty="0"/>
            </a:br>
            <a:r>
              <a:rPr lang="en-GB" sz="800" dirty="0" err="1"/>
              <a:t>Nucl</a:t>
            </a:r>
            <a:r>
              <a:rPr lang="en-GB" sz="800" dirty="0"/>
              <a:t>. </a:t>
            </a:r>
            <a:r>
              <a:rPr lang="fi-FI" sz="800" dirty="0"/>
              <a:t>Instr. </a:t>
            </a:r>
            <a:r>
              <a:rPr lang="fi-FI" sz="800" dirty="0" err="1"/>
              <a:t>Meth</a:t>
            </a:r>
            <a:r>
              <a:rPr lang="fi-FI" sz="800" dirty="0"/>
              <a:t>. B vol. 272, pp.158—161 (</a:t>
            </a:r>
            <a:r>
              <a:rPr lang="fi-FI" sz="800" dirty="0" smtClean="0"/>
              <a:t>2011)</a:t>
            </a:r>
          </a:p>
          <a:p>
            <a:pPr marL="228600" indent="-228600" algn="l">
              <a:buFont typeface="+mj-lt"/>
              <a:buAutoNum type="arabicPeriod"/>
            </a:pPr>
            <a:r>
              <a:rPr lang="en-US" sz="800" b="1" dirty="0" smtClean="0"/>
              <a:t>Arto Javanainen</a:t>
            </a:r>
          </a:p>
          <a:p>
            <a:pPr marL="230400" algn="l"/>
            <a:r>
              <a:rPr lang="en-US" sz="800" dirty="0" smtClean="0"/>
              <a:t>Simple </a:t>
            </a:r>
            <a:r>
              <a:rPr lang="en-US" sz="800" dirty="0"/>
              <a:t>expression for electronic stopping force of heavy ions in solids</a:t>
            </a:r>
          </a:p>
          <a:p>
            <a:pPr marL="230400" algn="l"/>
            <a:r>
              <a:rPr lang="en-US" sz="800" dirty="0" err="1"/>
              <a:t>Nucl</a:t>
            </a:r>
            <a:r>
              <a:rPr lang="en-US" sz="800" dirty="0"/>
              <a:t>. Inst. Meth. In Phys. Res. B., 285, 159-161, </a:t>
            </a:r>
            <a:r>
              <a:rPr lang="en-US" sz="800" dirty="0" smtClean="0"/>
              <a:t>2012</a:t>
            </a:r>
          </a:p>
          <a:p>
            <a:pPr marL="230400" indent="-228600" algn="l">
              <a:buFont typeface="+mj-lt"/>
              <a:buAutoNum type="arabicPeriod" startAt="6"/>
            </a:pPr>
            <a:r>
              <a:rPr lang="en-US" sz="800" dirty="0" smtClean="0"/>
              <a:t>S</a:t>
            </a:r>
            <a:r>
              <a:rPr lang="en-US" sz="800" dirty="0"/>
              <a:t>. Buchner, N. Roche, J. Warner, D. </a:t>
            </a:r>
            <a:r>
              <a:rPr lang="en-US" sz="800" dirty="0" err="1"/>
              <a:t>McMorrow</a:t>
            </a:r>
            <a:r>
              <a:rPr lang="en-US" sz="800" dirty="0"/>
              <a:t>, F. Miller, S. </a:t>
            </a:r>
            <a:r>
              <a:rPr lang="en-US" sz="800" dirty="0" err="1"/>
              <a:t>Morand</a:t>
            </a:r>
            <a:r>
              <a:rPr lang="en-US" sz="800" dirty="0"/>
              <a:t>, V. </a:t>
            </a:r>
            <a:r>
              <a:rPr lang="en-US" sz="800" dirty="0" err="1"/>
              <a:t>Pouget</a:t>
            </a:r>
            <a:r>
              <a:rPr lang="en-US" sz="800" dirty="0"/>
              <a:t>, C. Larue, V. Ferlet-</a:t>
            </a:r>
            <a:r>
              <a:rPr lang="en-US" sz="800" dirty="0" err="1"/>
              <a:t>Cavrois</a:t>
            </a:r>
            <a:r>
              <a:rPr lang="en-US" sz="800" dirty="0"/>
              <a:t>, F. El </a:t>
            </a:r>
            <a:r>
              <a:rPr lang="en-US" sz="800" dirty="0" err="1"/>
              <a:t>Mamouni</a:t>
            </a:r>
            <a:r>
              <a:rPr lang="en-US" sz="800" dirty="0"/>
              <a:t>, </a:t>
            </a:r>
            <a:r>
              <a:rPr lang="en-US" sz="800" b="1" dirty="0"/>
              <a:t>H. Kettunen</a:t>
            </a:r>
            <a:r>
              <a:rPr lang="en-US" sz="800" dirty="0"/>
              <a:t>, P. </a:t>
            </a:r>
            <a:r>
              <a:rPr lang="en-US" sz="800" dirty="0" err="1"/>
              <a:t>Adell</a:t>
            </a:r>
            <a:r>
              <a:rPr lang="en-US" sz="800" dirty="0"/>
              <a:t>, G. Allen, D. </a:t>
            </a:r>
            <a:r>
              <a:rPr lang="en-US" sz="800" dirty="0" err="1"/>
              <a:t>Aveline</a:t>
            </a:r>
            <a:r>
              <a:rPr lang="en-US" sz="800" dirty="0"/>
              <a:t>,  Comparison of Single Event Transients Generated at Four Pulsed-Laser Test Facilities-NRL, IMS, EADS, </a:t>
            </a:r>
            <a:r>
              <a:rPr lang="en-US" sz="800" dirty="0" err="1" smtClean="0"/>
              <a:t>JPL,Nuclear</a:t>
            </a:r>
            <a:r>
              <a:rPr lang="en-US" sz="800" dirty="0" smtClean="0"/>
              <a:t> </a:t>
            </a:r>
            <a:r>
              <a:rPr lang="en-US" sz="800" dirty="0"/>
              <a:t>Science, </a:t>
            </a:r>
            <a:endParaRPr lang="en-US" sz="800" dirty="0" smtClean="0"/>
          </a:p>
          <a:p>
            <a:pPr marL="230400" algn="l"/>
            <a:r>
              <a:rPr lang="en-US" sz="800" dirty="0" smtClean="0"/>
              <a:t>IEEE </a:t>
            </a:r>
            <a:r>
              <a:rPr lang="en-US" sz="800" dirty="0"/>
              <a:t>Transactions on , vol.59, no.4, pp.988-998, Aug. 2012</a:t>
            </a:r>
          </a:p>
          <a:p>
            <a:pPr marL="230400" indent="-228600" algn="l">
              <a:buFont typeface="+mj-lt"/>
              <a:buAutoNum type="arabicPeriod" startAt="6"/>
            </a:pPr>
            <a:r>
              <a:rPr lang="en-US" sz="800" dirty="0" smtClean="0"/>
              <a:t>V</a:t>
            </a:r>
            <a:r>
              <a:rPr lang="en-US" sz="800" dirty="0"/>
              <a:t>. Ferlet-</a:t>
            </a:r>
            <a:r>
              <a:rPr lang="en-US" sz="800" dirty="0" err="1"/>
              <a:t>Cavrois</a:t>
            </a:r>
            <a:r>
              <a:rPr lang="en-US" sz="800" dirty="0"/>
              <a:t>, J. R. Schwank, S. Liu, M. </a:t>
            </a:r>
            <a:r>
              <a:rPr lang="en-US" sz="800" dirty="0" err="1"/>
              <a:t>Muschitiello</a:t>
            </a:r>
            <a:r>
              <a:rPr lang="en-US" sz="800" dirty="0"/>
              <a:t>, T. </a:t>
            </a:r>
            <a:r>
              <a:rPr lang="en-US" sz="800" dirty="0" err="1"/>
              <a:t>Beutier</a:t>
            </a:r>
            <a:r>
              <a:rPr lang="en-US" sz="800" dirty="0"/>
              <a:t>, </a:t>
            </a:r>
            <a:r>
              <a:rPr lang="en-US" sz="800" b="1" dirty="0"/>
              <a:t>A. Javanainen, A. </a:t>
            </a:r>
            <a:r>
              <a:rPr lang="en-US" sz="800" b="1" dirty="0" err="1"/>
              <a:t>Hedlund</a:t>
            </a:r>
            <a:r>
              <a:rPr lang="en-US" sz="800" dirty="0"/>
              <a:t>, C. </a:t>
            </a:r>
            <a:r>
              <a:rPr lang="en-US" sz="800" dirty="0" err="1"/>
              <a:t>Poivey</a:t>
            </a:r>
            <a:r>
              <a:rPr lang="en-US" sz="800" dirty="0"/>
              <a:t>, A. </a:t>
            </a:r>
            <a:r>
              <a:rPr lang="en-US" sz="800" dirty="0" err="1"/>
              <a:t>Mohammadzadeh</a:t>
            </a:r>
            <a:r>
              <a:rPr lang="en-US" sz="800" dirty="0"/>
              <a:t>, R. Harboe-Sorensen, G. </a:t>
            </a:r>
            <a:r>
              <a:rPr lang="en-US" sz="800" dirty="0" err="1"/>
              <a:t>Santin</a:t>
            </a:r>
            <a:r>
              <a:rPr lang="en-US" sz="800" dirty="0"/>
              <a:t>, B. </a:t>
            </a:r>
            <a:r>
              <a:rPr lang="en-US" sz="800" dirty="0" err="1"/>
              <a:t>Nickson</a:t>
            </a:r>
            <a:r>
              <a:rPr lang="en-US" sz="800" dirty="0"/>
              <a:t>, A. </a:t>
            </a:r>
            <a:r>
              <a:rPr lang="en-US" sz="800" dirty="0" err="1"/>
              <a:t>Menicucci</a:t>
            </a:r>
            <a:r>
              <a:rPr lang="en-US" sz="800" dirty="0"/>
              <a:t>, C. </a:t>
            </a:r>
            <a:r>
              <a:rPr lang="en-US" sz="800" dirty="0" err="1"/>
              <a:t>Binois</a:t>
            </a:r>
            <a:r>
              <a:rPr lang="en-US" sz="800" dirty="0"/>
              <a:t>, D. </a:t>
            </a:r>
            <a:r>
              <a:rPr lang="en-US" sz="800" dirty="0" err="1"/>
              <a:t>Peyre</a:t>
            </a:r>
            <a:r>
              <a:rPr lang="en-US" sz="800" dirty="0"/>
              <a:t>, S. K. </a:t>
            </a:r>
            <a:r>
              <a:rPr lang="en-US" sz="800" dirty="0" err="1"/>
              <a:t>Hoeffgen</a:t>
            </a:r>
            <a:r>
              <a:rPr lang="en-US" sz="800" dirty="0"/>
              <a:t>, S. Metzger, D. </a:t>
            </a:r>
            <a:r>
              <a:rPr lang="en-US" sz="800" dirty="0" err="1"/>
              <a:t>Schardt</a:t>
            </a:r>
            <a:r>
              <a:rPr lang="en-US" sz="800" dirty="0"/>
              <a:t>, </a:t>
            </a:r>
            <a:r>
              <a:rPr lang="en-US" sz="800" b="1" dirty="0"/>
              <a:t>H. Kettunen</a:t>
            </a:r>
            <a:r>
              <a:rPr lang="en-US" sz="800" dirty="0"/>
              <a:t>, </a:t>
            </a:r>
            <a:r>
              <a:rPr lang="en-US" sz="800" b="1" dirty="0"/>
              <a:t>A. Virtanen</a:t>
            </a:r>
            <a:r>
              <a:rPr lang="en-US" sz="800" dirty="0"/>
              <a:t>, G. Berger, B. Piquet, J.-C. Foy, M. </a:t>
            </a:r>
            <a:r>
              <a:rPr lang="en-US" sz="800" dirty="0" err="1"/>
              <a:t>Zafrani</a:t>
            </a:r>
            <a:r>
              <a:rPr lang="en-US" sz="800" dirty="0"/>
              <a:t>, P. Truscott, M. </a:t>
            </a:r>
            <a:r>
              <a:rPr lang="en-US" sz="800" dirty="0" err="1"/>
              <a:t>Poizat</a:t>
            </a:r>
            <a:r>
              <a:rPr lang="en-US" sz="800" dirty="0"/>
              <a:t>, F. </a:t>
            </a:r>
            <a:r>
              <a:rPr lang="en-US" sz="800" dirty="0" err="1" smtClean="0"/>
              <a:t>Bezerra</a:t>
            </a:r>
            <a:r>
              <a:rPr lang="en-US" sz="800" dirty="0" smtClean="0"/>
              <a:t>,</a:t>
            </a:r>
          </a:p>
          <a:p>
            <a:pPr marL="230400" lvl="1" algn="l"/>
            <a:r>
              <a:rPr lang="en-US" sz="800" dirty="0" smtClean="0"/>
              <a:t>Influence </a:t>
            </a:r>
            <a:r>
              <a:rPr lang="en-US" sz="800" dirty="0"/>
              <a:t>of Beam Conditions and Energy for SEE Testing,</a:t>
            </a:r>
          </a:p>
          <a:p>
            <a:pPr marL="230400" lvl="1" algn="l"/>
            <a:r>
              <a:rPr lang="en-US" sz="800" dirty="0"/>
              <a:t>Nuclear Science, IEEE Transactions on , vol.59, no.4, pp.1149-1160, Aug. </a:t>
            </a:r>
            <a:r>
              <a:rPr lang="en-US" sz="800" dirty="0" smtClean="0"/>
              <a:t>2012</a:t>
            </a:r>
          </a:p>
          <a:p>
            <a:pPr marL="230400" indent="-228600" algn="l">
              <a:buFont typeface="+mj-lt"/>
              <a:buAutoNum type="arabicPeriod" startAt="8"/>
            </a:pPr>
            <a:r>
              <a:rPr lang="en-US" sz="800" dirty="0" smtClean="0"/>
              <a:t>V</a:t>
            </a:r>
            <a:r>
              <a:rPr lang="en-US" sz="800" dirty="0"/>
              <a:t>. Ferlet-</a:t>
            </a:r>
            <a:r>
              <a:rPr lang="en-US" sz="800" dirty="0" err="1"/>
              <a:t>Cavrois</a:t>
            </a:r>
            <a:r>
              <a:rPr lang="en-US" sz="800" dirty="0"/>
              <a:t>, C. </a:t>
            </a:r>
            <a:r>
              <a:rPr lang="en-US" sz="800" dirty="0" err="1"/>
              <a:t>Binois</a:t>
            </a:r>
            <a:r>
              <a:rPr lang="en-US" sz="800" dirty="0"/>
              <a:t>, A. </a:t>
            </a:r>
            <a:r>
              <a:rPr lang="en-US" sz="800" dirty="0" err="1"/>
              <a:t>Carvalho</a:t>
            </a:r>
            <a:r>
              <a:rPr lang="en-US" sz="800" dirty="0"/>
              <a:t>, N. Ikeda, M. Inoue, B. </a:t>
            </a:r>
            <a:r>
              <a:rPr lang="en-US" sz="800" dirty="0" err="1"/>
              <a:t>Eisener</a:t>
            </a:r>
            <a:r>
              <a:rPr lang="en-US" sz="800" dirty="0"/>
              <a:t>, S. </a:t>
            </a:r>
            <a:r>
              <a:rPr lang="en-US" sz="800" dirty="0" err="1"/>
              <a:t>Gamerith</a:t>
            </a:r>
            <a:r>
              <a:rPr lang="en-US" sz="800" dirty="0"/>
              <a:t>, G. Chaumont, F. </a:t>
            </a:r>
            <a:r>
              <a:rPr lang="en-US" sz="800" dirty="0" err="1"/>
              <a:t>Pintacuda</a:t>
            </a:r>
            <a:r>
              <a:rPr lang="en-US" sz="800" b="1" dirty="0"/>
              <a:t>, A. Javanainen</a:t>
            </a:r>
            <a:r>
              <a:rPr lang="en-US" sz="800" dirty="0"/>
              <a:t>, J. R. Schwank, M. R. Shaneyfelt, J.-M. </a:t>
            </a:r>
            <a:r>
              <a:rPr lang="en-US" sz="800" dirty="0" err="1"/>
              <a:t>Lauenstein</a:t>
            </a:r>
            <a:r>
              <a:rPr lang="en-US" sz="800" dirty="0"/>
              <a:t>, R. L. </a:t>
            </a:r>
            <a:r>
              <a:rPr lang="en-US" sz="800" dirty="0" err="1"/>
              <a:t>Ladbury</a:t>
            </a:r>
            <a:r>
              <a:rPr lang="en-US" sz="800" dirty="0"/>
              <a:t>, M. </a:t>
            </a:r>
            <a:r>
              <a:rPr lang="en-US" sz="800" dirty="0" err="1"/>
              <a:t>Muschitiello</a:t>
            </a:r>
            <a:r>
              <a:rPr lang="en-US" sz="800" dirty="0"/>
              <a:t>, C. </a:t>
            </a:r>
            <a:r>
              <a:rPr lang="en-US" sz="800" dirty="0" err="1"/>
              <a:t>Poivey</a:t>
            </a:r>
            <a:r>
              <a:rPr lang="en-US" sz="800" dirty="0"/>
              <a:t>, A. </a:t>
            </a:r>
            <a:r>
              <a:rPr lang="en-US" sz="800" dirty="0" err="1"/>
              <a:t>Mohammadzadeh</a:t>
            </a:r>
            <a:r>
              <a:rPr lang="en-US" sz="800" dirty="0"/>
              <a:t>,</a:t>
            </a:r>
          </a:p>
          <a:p>
            <a:pPr marL="230400" algn="l"/>
            <a:r>
              <a:rPr lang="en-US" sz="800" dirty="0"/>
              <a:t>Statistical Analysis of Heavy-Ion Induced Gate Rupture in Power MOSFETs—Methodology for Radiation Hardness Assurance,</a:t>
            </a:r>
          </a:p>
          <a:p>
            <a:pPr marL="230400" algn="l"/>
            <a:r>
              <a:rPr lang="en-US" sz="800" dirty="0"/>
              <a:t>Nuclear Science, IEEE Transactions on , vol.59, no.6, pp.2920-2929, Dec. 2012</a:t>
            </a:r>
          </a:p>
          <a:p>
            <a:pPr marL="230400" indent="-228600" algn="l">
              <a:buFont typeface="+mj-lt"/>
              <a:buAutoNum type="arabicPeriod" startAt="9"/>
            </a:pPr>
            <a:r>
              <a:rPr lang="en-US" sz="800" b="1" dirty="0" smtClean="0"/>
              <a:t>T</a:t>
            </a:r>
            <a:r>
              <a:rPr lang="en-US" sz="800" b="1" dirty="0"/>
              <a:t>. </a:t>
            </a:r>
            <a:r>
              <a:rPr lang="en-US" sz="800" b="1" dirty="0" err="1"/>
              <a:t>Kalvas</a:t>
            </a:r>
            <a:r>
              <a:rPr lang="en-US" sz="800" dirty="0"/>
              <a:t>, R. F. </a:t>
            </a:r>
            <a:r>
              <a:rPr lang="en-US" sz="800" dirty="0" err="1"/>
              <a:t>Welton</a:t>
            </a:r>
            <a:r>
              <a:rPr lang="en-US" sz="800" dirty="0"/>
              <a:t>, O. Tarvainen, B. X. Han and M. P. </a:t>
            </a:r>
            <a:r>
              <a:rPr lang="en-US" sz="800" dirty="0" err="1"/>
              <a:t>Stockli</a:t>
            </a:r>
            <a:endParaRPr lang="en-US" sz="800" dirty="0"/>
          </a:p>
          <a:p>
            <a:pPr marL="230400" algn="l"/>
            <a:r>
              <a:rPr lang="en-US" sz="800" dirty="0"/>
              <a:t>Simulation of H$^-$ ion source extraction systems for the Spallation Neutron Source with Ion Beam Simulator</a:t>
            </a:r>
          </a:p>
          <a:p>
            <a:pPr marL="230400" algn="l"/>
            <a:r>
              <a:rPr lang="en-US" sz="800" dirty="0"/>
              <a:t>Rev. Sci. </a:t>
            </a:r>
            <a:r>
              <a:rPr lang="en-US" sz="800" dirty="0" err="1"/>
              <a:t>Instrum</a:t>
            </a:r>
            <a:r>
              <a:rPr lang="en-US" sz="800" dirty="0"/>
              <a:t>. 83, 02A705, </a:t>
            </a:r>
            <a:r>
              <a:rPr lang="en-US" sz="800" dirty="0" smtClean="0"/>
              <a:t>2012.</a:t>
            </a:r>
          </a:p>
          <a:p>
            <a:pPr marL="230400" indent="-228600" algn="l">
              <a:buFont typeface="+mj-lt"/>
              <a:buAutoNum type="arabicPeriod" startAt="10"/>
            </a:pPr>
            <a:r>
              <a:rPr lang="en-US" sz="800" dirty="0" smtClean="0"/>
              <a:t>O</a:t>
            </a:r>
            <a:r>
              <a:rPr lang="en-US" sz="800" dirty="0"/>
              <a:t>. </a:t>
            </a:r>
            <a:r>
              <a:rPr lang="en-US" sz="800" dirty="0" err="1"/>
              <a:t>Midttun</a:t>
            </a:r>
            <a:r>
              <a:rPr lang="en-US" sz="800" dirty="0"/>
              <a:t>, </a:t>
            </a:r>
            <a:r>
              <a:rPr lang="en-US" sz="800" b="1" dirty="0"/>
              <a:t>T. </a:t>
            </a:r>
            <a:r>
              <a:rPr lang="en-US" sz="800" b="1" dirty="0" err="1"/>
              <a:t>Kalvas</a:t>
            </a:r>
            <a:r>
              <a:rPr lang="en-US" sz="800" dirty="0"/>
              <a:t>, M. </a:t>
            </a:r>
            <a:r>
              <a:rPr lang="en-US" sz="800" dirty="0" err="1"/>
              <a:t>Kronberger</a:t>
            </a:r>
            <a:r>
              <a:rPr lang="en-US" sz="800" dirty="0"/>
              <a:t>, J. </a:t>
            </a:r>
            <a:r>
              <a:rPr lang="en-US" sz="800" dirty="0" err="1"/>
              <a:t>Lettry</a:t>
            </a:r>
            <a:r>
              <a:rPr lang="en-US" sz="800" dirty="0"/>
              <a:t>, H. Pereira, C. </a:t>
            </a:r>
            <a:r>
              <a:rPr lang="en-US" sz="800" dirty="0" err="1"/>
              <a:t>Schmitzer</a:t>
            </a:r>
            <a:r>
              <a:rPr lang="en-US" sz="800" dirty="0"/>
              <a:t> and R. </a:t>
            </a:r>
            <a:r>
              <a:rPr lang="en-US" sz="800" dirty="0" err="1"/>
              <a:t>Scrivens</a:t>
            </a:r>
            <a:r>
              <a:rPr lang="en-US" sz="800" dirty="0"/>
              <a:t> </a:t>
            </a:r>
            <a:endParaRPr lang="en-US" sz="800" dirty="0" smtClean="0"/>
          </a:p>
          <a:p>
            <a:pPr marL="230400" algn="l"/>
            <a:r>
              <a:rPr lang="en-US" sz="800" dirty="0" smtClean="0"/>
              <a:t>A </a:t>
            </a:r>
            <a:r>
              <a:rPr lang="en-US" sz="800" dirty="0"/>
              <a:t>new extraction system for the Linac4 H- ion source</a:t>
            </a:r>
          </a:p>
          <a:p>
            <a:pPr marL="230400" algn="l"/>
            <a:r>
              <a:rPr lang="en-US" sz="800" dirty="0"/>
              <a:t>Rev. Sci. </a:t>
            </a:r>
            <a:r>
              <a:rPr lang="en-US" sz="800" dirty="0" err="1"/>
              <a:t>Instrum</a:t>
            </a:r>
            <a:r>
              <a:rPr lang="en-US" sz="800" dirty="0"/>
              <a:t>. 83, 02B710, 2012</a:t>
            </a:r>
            <a:r>
              <a:rPr lang="en-US" sz="800" dirty="0" smtClean="0"/>
              <a:t>.</a:t>
            </a:r>
            <a:r>
              <a:rPr lang="en-US" sz="800" dirty="0"/>
              <a:t> </a:t>
            </a:r>
          </a:p>
          <a:p>
            <a:pPr marL="230400" indent="-228600" algn="l">
              <a:buFont typeface="+mj-lt"/>
              <a:buAutoNum type="arabicPeriod" startAt="11"/>
            </a:pPr>
            <a:r>
              <a:rPr lang="en-US" sz="800" dirty="0" smtClean="0"/>
              <a:t>J</a:t>
            </a:r>
            <a:r>
              <a:rPr lang="en-US" sz="800" dirty="0"/>
              <a:t>. </a:t>
            </a:r>
            <a:r>
              <a:rPr lang="en-US" sz="800" dirty="0" err="1"/>
              <a:t>Lettry</a:t>
            </a:r>
            <a:r>
              <a:rPr lang="en-US" sz="800" dirty="0"/>
              <a:t>, J. </a:t>
            </a:r>
            <a:r>
              <a:rPr lang="en-US" sz="800" dirty="0" err="1"/>
              <a:t>Alessi</a:t>
            </a:r>
            <a:r>
              <a:rPr lang="en-US" sz="800" dirty="0"/>
              <a:t>, D. Faircloth, A. </a:t>
            </a:r>
            <a:r>
              <a:rPr lang="en-US" sz="800" dirty="0" err="1"/>
              <a:t>Gerardin</a:t>
            </a:r>
            <a:r>
              <a:rPr lang="en-US" sz="800" b="1" dirty="0"/>
              <a:t>, T. </a:t>
            </a:r>
            <a:r>
              <a:rPr lang="en-US" sz="800" b="1" dirty="0" err="1"/>
              <a:t>Kalvas</a:t>
            </a:r>
            <a:r>
              <a:rPr lang="en-US" sz="800" dirty="0"/>
              <a:t>, H. Pereira and S. </a:t>
            </a:r>
            <a:r>
              <a:rPr lang="en-US" sz="800" dirty="0" err="1"/>
              <a:t>Sgobba</a:t>
            </a:r>
            <a:endParaRPr lang="en-US" sz="800" dirty="0"/>
          </a:p>
          <a:p>
            <a:pPr marL="230400" algn="l"/>
            <a:r>
              <a:rPr lang="en-US" sz="800" dirty="0"/>
              <a:t>Investigation of ISIS and Brookhaven National Laboratory ion source electrodes after extended operation</a:t>
            </a:r>
          </a:p>
          <a:p>
            <a:pPr marL="230400" algn="l"/>
            <a:r>
              <a:rPr lang="en-US" sz="800" dirty="0"/>
              <a:t>Rev. Sci. </a:t>
            </a:r>
            <a:r>
              <a:rPr lang="en-US" sz="800" dirty="0" err="1"/>
              <a:t>Instrum</a:t>
            </a:r>
            <a:r>
              <a:rPr lang="en-US" sz="800" dirty="0"/>
              <a:t>. 83, 02A728, 2012.</a:t>
            </a:r>
          </a:p>
          <a:p>
            <a:pPr marL="230400" indent="-228600" algn="l">
              <a:buFont typeface="+mj-lt"/>
              <a:buAutoNum type="arabicPeriod" startAt="12"/>
            </a:pPr>
            <a:r>
              <a:rPr lang="fi-FI" sz="800" dirty="0" smtClean="0"/>
              <a:t>B</a:t>
            </a:r>
            <a:r>
              <a:rPr lang="fi-FI" sz="800" dirty="0"/>
              <a:t>. X. </a:t>
            </a:r>
            <a:r>
              <a:rPr lang="fi-FI" sz="800" dirty="0" err="1"/>
              <a:t>Han</a:t>
            </a:r>
            <a:r>
              <a:rPr lang="fi-FI" sz="800" b="1" dirty="0"/>
              <a:t>, T. Kalvas</a:t>
            </a:r>
            <a:r>
              <a:rPr lang="fi-FI" sz="800" dirty="0"/>
              <a:t>, O. Tarvainen, R. F. </a:t>
            </a:r>
            <a:r>
              <a:rPr lang="fi-FI" sz="800" dirty="0" err="1"/>
              <a:t>Welton</a:t>
            </a:r>
            <a:r>
              <a:rPr lang="fi-FI" sz="800" dirty="0"/>
              <a:t>, S. N. Murray, T. R. Pennisi, M. Santana and M. P. </a:t>
            </a:r>
            <a:r>
              <a:rPr lang="fi-FI" sz="800" dirty="0" err="1"/>
              <a:t>Stockli</a:t>
            </a:r>
            <a:endParaRPr lang="en-US" sz="800" dirty="0"/>
          </a:p>
          <a:p>
            <a:pPr marL="230400" algn="l"/>
            <a:r>
              <a:rPr lang="en-US" sz="800" dirty="0"/>
              <a:t>Low-energy beam transport studies supporting the spallation neutron source 1-MW beam operation</a:t>
            </a:r>
          </a:p>
          <a:p>
            <a:pPr marL="230400" algn="l"/>
            <a:r>
              <a:rPr lang="en-US" sz="800" dirty="0"/>
              <a:t>Rev. Sci. </a:t>
            </a:r>
            <a:r>
              <a:rPr lang="en-US" sz="800" dirty="0" err="1"/>
              <a:t>Instrum</a:t>
            </a:r>
            <a:r>
              <a:rPr lang="en-US" sz="800" dirty="0"/>
              <a:t>. 83, 02B727, 2012.</a:t>
            </a:r>
          </a:p>
          <a:p>
            <a:pPr marL="230400" indent="-228600" algn="l">
              <a:buFont typeface="+mj-lt"/>
              <a:buAutoNum type="arabicPeriod" startAt="13"/>
            </a:pPr>
            <a:r>
              <a:rPr lang="en-US" sz="800" dirty="0" smtClean="0"/>
              <a:t>J</a:t>
            </a:r>
            <a:r>
              <a:rPr lang="en-US" sz="800" dirty="0"/>
              <a:t>. </a:t>
            </a:r>
            <a:r>
              <a:rPr lang="en-US" sz="800" dirty="0" err="1"/>
              <a:t>Lettry</a:t>
            </a:r>
            <a:r>
              <a:rPr lang="en-US" sz="800" dirty="0"/>
              <a:t>, U. </a:t>
            </a:r>
            <a:r>
              <a:rPr lang="en-US" sz="800" dirty="0" err="1"/>
              <a:t>Fantz</a:t>
            </a:r>
            <a:r>
              <a:rPr lang="en-US" sz="800" dirty="0"/>
              <a:t>, M. </a:t>
            </a:r>
            <a:r>
              <a:rPr lang="en-US" sz="800" dirty="0" err="1"/>
              <a:t>Kronberger</a:t>
            </a:r>
            <a:r>
              <a:rPr lang="en-US" sz="800" dirty="0"/>
              <a:t>, </a:t>
            </a:r>
            <a:r>
              <a:rPr lang="en-US" sz="800" b="1" dirty="0"/>
              <a:t>T. </a:t>
            </a:r>
            <a:r>
              <a:rPr lang="en-US" sz="800" b="1" dirty="0" err="1"/>
              <a:t>Kalvas</a:t>
            </a:r>
            <a:r>
              <a:rPr lang="en-US" sz="800" dirty="0"/>
              <a:t>, H. Koivisto, J. </a:t>
            </a:r>
            <a:r>
              <a:rPr lang="en-US" sz="800" dirty="0" err="1"/>
              <a:t>Komppula</a:t>
            </a:r>
            <a:r>
              <a:rPr lang="en-US" sz="800" dirty="0"/>
              <a:t>, E. </a:t>
            </a:r>
            <a:r>
              <a:rPr lang="en-US" sz="800" dirty="0" err="1"/>
              <a:t>Mahner</a:t>
            </a:r>
            <a:r>
              <a:rPr lang="en-US" sz="800" dirty="0"/>
              <a:t>, C. </a:t>
            </a:r>
            <a:r>
              <a:rPr lang="en-US" sz="800" dirty="0" err="1"/>
              <a:t>Schmitzer</a:t>
            </a:r>
            <a:r>
              <a:rPr lang="en-US" sz="800" dirty="0"/>
              <a:t>, J. Sanchez, R. </a:t>
            </a:r>
            <a:r>
              <a:rPr lang="en-US" sz="800" dirty="0" err="1"/>
              <a:t>Scrivens</a:t>
            </a:r>
            <a:r>
              <a:rPr lang="en-US" sz="800" dirty="0"/>
              <a:t>, O. </a:t>
            </a:r>
            <a:r>
              <a:rPr lang="en-US" sz="800" dirty="0" err="1"/>
              <a:t>Midttun</a:t>
            </a:r>
            <a:r>
              <a:rPr lang="en-US" sz="800" dirty="0"/>
              <a:t>, P. </a:t>
            </a:r>
            <a:r>
              <a:rPr lang="en-US" sz="800" dirty="0" err="1"/>
              <a:t>Myllyperkiö</a:t>
            </a:r>
            <a:r>
              <a:rPr lang="en-US" sz="800" dirty="0"/>
              <a:t>, M. O'Neil, H. Pereira, M. </a:t>
            </a:r>
            <a:r>
              <a:rPr lang="en-US" sz="800" dirty="0" err="1"/>
              <a:t>Paoluzzi</a:t>
            </a:r>
            <a:r>
              <a:rPr lang="en-US" sz="800" dirty="0"/>
              <a:t>, O. Tarvainen and D. </a:t>
            </a:r>
            <a:r>
              <a:rPr lang="en-US" sz="800" dirty="0" err="1"/>
              <a:t>Wünderlich</a:t>
            </a:r>
            <a:endParaRPr lang="en-US" sz="800" dirty="0"/>
          </a:p>
          <a:p>
            <a:pPr marL="230400" algn="l"/>
            <a:r>
              <a:rPr lang="en-US" sz="800" dirty="0"/>
              <a:t>Optical emission spectroscopy of the Linac4 and superconducting proton </a:t>
            </a:r>
            <a:r>
              <a:rPr lang="en-US" sz="800" dirty="0" err="1"/>
              <a:t>Linac</a:t>
            </a:r>
            <a:r>
              <a:rPr lang="en-US" sz="800" dirty="0"/>
              <a:t> plasma generators</a:t>
            </a:r>
          </a:p>
          <a:p>
            <a:pPr marL="230400" algn="l"/>
            <a:r>
              <a:rPr lang="en-US" sz="800" dirty="0"/>
              <a:t>Rev. Sci. </a:t>
            </a:r>
            <a:r>
              <a:rPr lang="en-US" sz="800" dirty="0" err="1"/>
              <a:t>Instrum</a:t>
            </a:r>
            <a:r>
              <a:rPr lang="en-US" sz="800" dirty="0"/>
              <a:t>. 83, 02A729, 2012</a:t>
            </a:r>
            <a:r>
              <a:rPr lang="en-US" sz="800" dirty="0" smtClean="0"/>
              <a:t>.</a:t>
            </a:r>
            <a:endParaRPr lang="en-US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6" descr="jyukuva"/>
          <p:cNvPicPr>
            <a:picLocks noChangeAspect="1" noChangeArrowheads="1"/>
          </p:cNvPicPr>
          <p:nvPr/>
        </p:nvPicPr>
        <p:blipFill>
          <a:blip r:embed="rId2" cstate="print"/>
          <a:srcRect l="32834" t="4936" r="19333" b="465"/>
          <a:stretch>
            <a:fillRect/>
          </a:stretch>
        </p:blipFill>
        <p:spPr bwMode="auto">
          <a:xfrm>
            <a:off x="0" y="1588"/>
            <a:ext cx="303213" cy="68802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017750" y="1124744"/>
            <a:ext cx="7226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b="1" u="sng" dirty="0" err="1" smtClean="0">
                <a:solidFill>
                  <a:srgbClr val="333399"/>
                </a:solidFill>
              </a:rPr>
              <a:t>Coming</a:t>
            </a:r>
            <a:r>
              <a:rPr lang="fi-FI" b="1" u="sng" dirty="0" smtClean="0">
                <a:solidFill>
                  <a:srgbClr val="333399"/>
                </a:solidFill>
              </a:rPr>
              <a:t> </a:t>
            </a:r>
            <a:r>
              <a:rPr lang="fi-FI" b="1" u="sng" dirty="0" err="1" smtClean="0">
                <a:solidFill>
                  <a:srgbClr val="333399"/>
                </a:solidFill>
              </a:rPr>
              <a:t>upgrades</a:t>
            </a:r>
            <a:r>
              <a:rPr lang="fi-FI" b="1" u="sng" dirty="0" smtClean="0">
                <a:solidFill>
                  <a:srgbClr val="333399"/>
                </a:solidFill>
              </a:rPr>
              <a:t>: A new </a:t>
            </a:r>
            <a:r>
              <a:rPr lang="fi-FI" b="1" u="sng" dirty="0" err="1" smtClean="0">
                <a:solidFill>
                  <a:srgbClr val="333399"/>
                </a:solidFill>
              </a:rPr>
              <a:t>electron</a:t>
            </a:r>
            <a:r>
              <a:rPr lang="fi-FI" b="1" u="sng" dirty="0" smtClean="0">
                <a:solidFill>
                  <a:srgbClr val="333399"/>
                </a:solidFill>
              </a:rPr>
              <a:t> </a:t>
            </a:r>
            <a:r>
              <a:rPr lang="fi-FI" b="1" u="sng" dirty="0" err="1" smtClean="0">
                <a:solidFill>
                  <a:srgbClr val="333399"/>
                </a:solidFill>
              </a:rPr>
              <a:t>accelerator</a:t>
            </a:r>
            <a:endParaRPr lang="en-US" b="1" u="sng" dirty="0">
              <a:solidFill>
                <a:srgbClr val="333399"/>
              </a:solidFill>
            </a:endParaRPr>
          </a:p>
        </p:txBody>
      </p:sp>
      <p:sp>
        <p:nvSpPr>
          <p:cNvPr id="12" name="Rectangle 348"/>
          <p:cNvSpPr>
            <a:spLocks noChangeArrowheads="1"/>
          </p:cNvSpPr>
          <p:nvPr/>
        </p:nvSpPr>
        <p:spPr bwMode="auto">
          <a:xfrm rot="16200000">
            <a:off x="4118917" y="-2484475"/>
            <a:ext cx="461665" cy="6108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anchor="ctr">
            <a:spAutoFit/>
          </a:bodyPr>
          <a:lstStyle/>
          <a:p>
            <a:r>
              <a:rPr lang="en-US" sz="1800" b="1" dirty="0">
                <a:solidFill>
                  <a:srgbClr val="333399"/>
                </a:solidFill>
              </a:rPr>
              <a:t>ESA CNES Final Presentation Days - 2013</a:t>
            </a:r>
          </a:p>
        </p:txBody>
      </p:sp>
      <p:pic>
        <p:nvPicPr>
          <p:cNvPr id="13" name="Picture 26" descr="DSC01185_resized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06989"/>
            <a:ext cx="3492388" cy="27083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2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07" t="22980" r="22424" b="5721"/>
          <a:stretch>
            <a:fillRect/>
          </a:stretch>
        </p:blipFill>
        <p:spPr bwMode="auto">
          <a:xfrm>
            <a:off x="519810" y="2780927"/>
            <a:ext cx="4124198" cy="373348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kstiruutu 5"/>
          <p:cNvSpPr txBox="1"/>
          <p:nvPr/>
        </p:nvSpPr>
        <p:spPr>
          <a:xfrm>
            <a:off x="997072" y="1772816"/>
            <a:ext cx="771538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itchFamily="34" charset="0"/>
              <a:buChar char="•"/>
            </a:pPr>
            <a:r>
              <a:rPr lang="en-US" sz="1400" dirty="0" smtClean="0">
                <a:solidFill>
                  <a:srgbClr val="333399"/>
                </a:solidFill>
              </a:rPr>
              <a:t>Our aim is to install Varian </a:t>
            </a:r>
            <a:r>
              <a:rPr lang="en-US" sz="1400" dirty="0" err="1">
                <a:solidFill>
                  <a:srgbClr val="333399"/>
                </a:solidFill>
              </a:rPr>
              <a:t>Clinac</a:t>
            </a:r>
            <a:r>
              <a:rPr lang="en-US" sz="1400" dirty="0">
                <a:solidFill>
                  <a:srgbClr val="333399"/>
                </a:solidFill>
              </a:rPr>
              <a:t> 2100CD radiation therapy </a:t>
            </a:r>
            <a:r>
              <a:rPr lang="en-US" sz="1400" dirty="0" smtClean="0">
                <a:solidFill>
                  <a:srgbClr val="333399"/>
                </a:solidFill>
              </a:rPr>
              <a:t>accelerator in the RADEF cave 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en-US" sz="1400" dirty="0" smtClean="0">
                <a:solidFill>
                  <a:srgbClr val="333399"/>
                </a:solidFill>
              </a:rPr>
              <a:t>It can </a:t>
            </a:r>
            <a:r>
              <a:rPr lang="en-US" sz="1400" dirty="0">
                <a:solidFill>
                  <a:srgbClr val="333399"/>
                </a:solidFill>
              </a:rPr>
              <a:t>provide </a:t>
            </a:r>
            <a:r>
              <a:rPr lang="en-US" sz="1400" dirty="0" smtClean="0">
                <a:solidFill>
                  <a:srgbClr val="333399"/>
                </a:solidFill>
              </a:rPr>
              <a:t>intense </a:t>
            </a:r>
            <a:r>
              <a:rPr lang="en-US" sz="1400" dirty="0">
                <a:solidFill>
                  <a:srgbClr val="333399"/>
                </a:solidFill>
              </a:rPr>
              <a:t>electron and x-ray beams up to 20 MeV and 15 MeV, </a:t>
            </a:r>
            <a:r>
              <a:rPr lang="en-US" sz="1400" dirty="0" smtClean="0">
                <a:solidFill>
                  <a:srgbClr val="333399"/>
                </a:solidFill>
              </a:rPr>
              <a:t>respectively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en-US" sz="1400" dirty="0">
                <a:solidFill>
                  <a:srgbClr val="333399"/>
                </a:solidFill>
              </a:rPr>
              <a:t>It </a:t>
            </a:r>
            <a:r>
              <a:rPr lang="en-US" sz="1400" dirty="0" smtClean="0">
                <a:solidFill>
                  <a:srgbClr val="333399"/>
                </a:solidFill>
              </a:rPr>
              <a:t>expands the </a:t>
            </a:r>
            <a:r>
              <a:rPr lang="en-US" sz="1400" dirty="0">
                <a:solidFill>
                  <a:srgbClr val="333399"/>
                </a:solidFill>
              </a:rPr>
              <a:t>selection </a:t>
            </a:r>
            <a:r>
              <a:rPr lang="en-US" sz="1400" dirty="0" smtClean="0">
                <a:solidFill>
                  <a:srgbClr val="333399"/>
                </a:solidFill>
              </a:rPr>
              <a:t>of radiation from heavy-ion </a:t>
            </a:r>
            <a:r>
              <a:rPr lang="en-US" sz="1400" dirty="0">
                <a:solidFill>
                  <a:srgbClr val="333399"/>
                </a:solidFill>
              </a:rPr>
              <a:t>and proton beams available at RADEF </a:t>
            </a:r>
            <a:endParaRPr lang="en-US" sz="1400" dirty="0" smtClean="0">
              <a:solidFill>
                <a:srgbClr val="333399"/>
              </a:solidFill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en-US" sz="1400" dirty="0" smtClean="0">
                <a:solidFill>
                  <a:srgbClr val="333399"/>
                </a:solidFill>
              </a:rPr>
              <a:t>Among </a:t>
            </a:r>
            <a:r>
              <a:rPr lang="en-US" sz="1400" dirty="0">
                <a:solidFill>
                  <a:srgbClr val="333399"/>
                </a:solidFill>
              </a:rPr>
              <a:t>irradiation studies we foresee the </a:t>
            </a:r>
            <a:r>
              <a:rPr lang="en-US" sz="1400" dirty="0" smtClean="0">
                <a:solidFill>
                  <a:srgbClr val="333399"/>
                </a:solidFill>
              </a:rPr>
              <a:t>large-scale </a:t>
            </a:r>
            <a:r>
              <a:rPr lang="en-US" sz="1400" dirty="0">
                <a:solidFill>
                  <a:srgbClr val="333399"/>
                </a:solidFill>
              </a:rPr>
              <a:t>satellite mission of ESA, JUICE = Jupiter Icy moon </a:t>
            </a:r>
            <a:r>
              <a:rPr lang="en-US" sz="1400" dirty="0" smtClean="0">
                <a:solidFill>
                  <a:srgbClr val="333399"/>
                </a:solidFill>
              </a:rPr>
              <a:t>Explorer </a:t>
            </a:r>
            <a:endParaRPr lang="en-US" sz="1400" dirty="0">
              <a:solidFill>
                <a:srgbClr val="333399"/>
              </a:solidFill>
            </a:endParaRPr>
          </a:p>
        </p:txBody>
      </p:sp>
      <p:cxnSp>
        <p:nvCxnSpPr>
          <p:cNvPr id="16" name="Suora nuoliyhdysviiva 15"/>
          <p:cNvCxnSpPr/>
          <p:nvPr/>
        </p:nvCxnSpPr>
        <p:spPr bwMode="auto">
          <a:xfrm flipH="1">
            <a:off x="2915816" y="5049180"/>
            <a:ext cx="2664296" cy="0"/>
          </a:xfrm>
          <a:prstGeom prst="straightConnector1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6" descr="jyukuva"/>
          <p:cNvPicPr>
            <a:picLocks noChangeAspect="1" noChangeArrowheads="1"/>
          </p:cNvPicPr>
          <p:nvPr/>
        </p:nvPicPr>
        <p:blipFill>
          <a:blip r:embed="rId2" cstate="print"/>
          <a:srcRect l="32834" t="4936" r="19333" b="465"/>
          <a:stretch>
            <a:fillRect/>
          </a:stretch>
        </p:blipFill>
        <p:spPr bwMode="auto">
          <a:xfrm>
            <a:off x="0" y="1588"/>
            <a:ext cx="303213" cy="68802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 bwMode="auto">
          <a:xfrm>
            <a:off x="2591780" y="3059245"/>
            <a:ext cx="180020" cy="4571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0" name="Rectangle 348"/>
          <p:cNvSpPr>
            <a:spLocks noChangeArrowheads="1"/>
          </p:cNvSpPr>
          <p:nvPr/>
        </p:nvSpPr>
        <p:spPr bwMode="auto">
          <a:xfrm rot="16200000">
            <a:off x="4118917" y="-2484475"/>
            <a:ext cx="461665" cy="6108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anchor="ctr">
            <a:spAutoFit/>
          </a:bodyPr>
          <a:lstStyle/>
          <a:p>
            <a:r>
              <a:rPr lang="en-US" sz="1800" b="1" dirty="0">
                <a:solidFill>
                  <a:srgbClr val="333399"/>
                </a:solidFill>
              </a:rPr>
              <a:t>ESA CNES Final Presentation Days - 2013</a:t>
            </a:r>
          </a:p>
        </p:txBody>
      </p:sp>
      <p:sp>
        <p:nvSpPr>
          <p:cNvPr id="6" name="Tekstiruutu 5"/>
          <p:cNvSpPr txBox="1"/>
          <p:nvPr/>
        </p:nvSpPr>
        <p:spPr>
          <a:xfrm>
            <a:off x="1198450" y="1664804"/>
            <a:ext cx="7622022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400" b="1" dirty="0">
                <a:solidFill>
                  <a:srgbClr val="333399"/>
                </a:solidFill>
              </a:rPr>
              <a:t>The objective is to improve the ECRIS (Electron Cyclotron Resonance Ion Source) </a:t>
            </a:r>
            <a:r>
              <a:rPr lang="en-US" sz="1400" b="1" dirty="0" smtClean="0">
                <a:solidFill>
                  <a:srgbClr val="333399"/>
                </a:solidFill>
              </a:rPr>
              <a:t>capability to </a:t>
            </a:r>
            <a:r>
              <a:rPr lang="en-US" sz="1400" b="1" dirty="0">
                <a:solidFill>
                  <a:srgbClr val="333399"/>
                </a:solidFill>
              </a:rPr>
              <a:t>produce more intense and energetic ion beams. The special objective </a:t>
            </a:r>
            <a:r>
              <a:rPr lang="en-US" sz="1400" b="1" dirty="0" smtClean="0">
                <a:solidFill>
                  <a:srgbClr val="333399"/>
                </a:solidFill>
              </a:rPr>
              <a:t>is </a:t>
            </a:r>
            <a:r>
              <a:rPr lang="en-US" sz="1400" b="1" dirty="0">
                <a:solidFill>
                  <a:srgbClr val="333399"/>
                </a:solidFill>
              </a:rPr>
              <a:t>to </a:t>
            </a:r>
            <a:r>
              <a:rPr lang="en-US" sz="1400" b="1" dirty="0" smtClean="0">
                <a:solidFill>
                  <a:srgbClr val="333399"/>
                </a:solidFill>
              </a:rPr>
              <a:t>develop </a:t>
            </a:r>
            <a:r>
              <a:rPr lang="en-US" sz="1400" b="1" dirty="0">
                <a:solidFill>
                  <a:srgbClr val="333399"/>
                </a:solidFill>
              </a:rPr>
              <a:t>a new high-energy ion cocktail to be used at RADEF with the following properties</a:t>
            </a:r>
            <a:r>
              <a:rPr lang="en-US" sz="1400" b="1" dirty="0" smtClean="0">
                <a:solidFill>
                  <a:srgbClr val="333399"/>
                </a:solidFill>
              </a:rPr>
              <a:t>:</a:t>
            </a:r>
          </a:p>
          <a:p>
            <a:pPr algn="l"/>
            <a:endParaRPr lang="en-US" sz="1400" b="1" dirty="0">
              <a:solidFill>
                <a:srgbClr val="333399"/>
              </a:solidFill>
            </a:endParaRPr>
          </a:p>
          <a:p>
            <a:pPr marL="171450" lvl="0" indent="-171450" algn="l">
              <a:buFont typeface="Arial" pitchFamily="34" charset="0"/>
              <a:buChar char="•"/>
            </a:pPr>
            <a:r>
              <a:rPr lang="en-US" sz="1200" b="1" dirty="0">
                <a:solidFill>
                  <a:srgbClr val="333399"/>
                </a:solidFill>
              </a:rPr>
              <a:t>increase the highest LET-value </a:t>
            </a:r>
            <a:r>
              <a:rPr lang="en-US" sz="1200" b="1" dirty="0" smtClean="0">
                <a:solidFill>
                  <a:srgbClr val="333399"/>
                </a:solidFill>
              </a:rPr>
              <a:t>to </a:t>
            </a:r>
            <a:r>
              <a:rPr lang="en-US" sz="1200" b="1" dirty="0">
                <a:solidFill>
                  <a:srgbClr val="333399"/>
                </a:solidFill>
              </a:rPr>
              <a:t>80 MeV/(mg/cm</a:t>
            </a:r>
            <a:r>
              <a:rPr lang="en-US" sz="1200" b="1" baseline="30000" dirty="0">
                <a:solidFill>
                  <a:srgbClr val="333399"/>
                </a:solidFill>
              </a:rPr>
              <a:t>2</a:t>
            </a:r>
            <a:r>
              <a:rPr lang="en-US" sz="1200" b="1" dirty="0">
                <a:solidFill>
                  <a:srgbClr val="333399"/>
                </a:solidFill>
              </a:rPr>
              <a:t>) in silicon</a:t>
            </a:r>
          </a:p>
          <a:p>
            <a:pPr marL="171450" lvl="0" indent="-171450" algn="l">
              <a:buFont typeface="Arial" pitchFamily="34" charset="0"/>
              <a:buChar char="•"/>
            </a:pPr>
            <a:r>
              <a:rPr lang="en-US" sz="1200" b="1" dirty="0">
                <a:solidFill>
                  <a:srgbClr val="333399"/>
                </a:solidFill>
              </a:rPr>
              <a:t>extend the lowest Bragg Peak </a:t>
            </a:r>
            <a:r>
              <a:rPr lang="en-US" sz="1200" b="1" dirty="0" smtClean="0">
                <a:solidFill>
                  <a:srgbClr val="333399"/>
                </a:solidFill>
              </a:rPr>
              <a:t>location </a:t>
            </a:r>
            <a:r>
              <a:rPr lang="en-US" sz="1200" b="1" dirty="0">
                <a:solidFill>
                  <a:srgbClr val="333399"/>
                </a:solidFill>
              </a:rPr>
              <a:t>close to 100 µm in silicon</a:t>
            </a:r>
          </a:p>
          <a:p>
            <a:pPr algn="l"/>
            <a:endParaRPr lang="en-US" sz="1200" b="1" dirty="0" smtClean="0">
              <a:solidFill>
                <a:srgbClr val="333399"/>
              </a:solidFill>
            </a:endParaRPr>
          </a:p>
          <a:p>
            <a:pPr algn="l"/>
            <a:r>
              <a:rPr lang="en-US" sz="1400" b="1" dirty="0" smtClean="0">
                <a:solidFill>
                  <a:srgbClr val="333399"/>
                </a:solidFill>
              </a:rPr>
              <a:t>This helps </a:t>
            </a:r>
            <a:r>
              <a:rPr lang="en-US" sz="1400" b="1" dirty="0">
                <a:solidFill>
                  <a:srgbClr val="333399"/>
                </a:solidFill>
              </a:rPr>
              <a:t>the European </a:t>
            </a:r>
            <a:r>
              <a:rPr lang="en-US" sz="1400" b="1" dirty="0" smtClean="0">
                <a:solidFill>
                  <a:srgbClr val="333399"/>
                </a:solidFill>
              </a:rPr>
              <a:t>radiation </a:t>
            </a:r>
            <a:r>
              <a:rPr lang="en-US" sz="1400" b="1" dirty="0">
                <a:solidFill>
                  <a:srgbClr val="333399"/>
                </a:solidFill>
              </a:rPr>
              <a:t>effects community </a:t>
            </a:r>
            <a:r>
              <a:rPr lang="en-US" sz="1400" b="1" dirty="0" smtClean="0">
                <a:solidFill>
                  <a:srgbClr val="333399"/>
                </a:solidFill>
              </a:rPr>
              <a:t>to </a:t>
            </a:r>
            <a:r>
              <a:rPr lang="en-US" sz="1400" b="1" dirty="0">
                <a:solidFill>
                  <a:srgbClr val="333399"/>
                </a:solidFill>
              </a:rPr>
              <a:t>be more competitive compared to the US </a:t>
            </a:r>
            <a:r>
              <a:rPr lang="en-US" sz="1400" b="1" dirty="0" smtClean="0">
                <a:solidFill>
                  <a:srgbClr val="333399"/>
                </a:solidFill>
              </a:rPr>
              <a:t>facilities, because of:</a:t>
            </a:r>
            <a:endParaRPr lang="en-US" sz="1400" b="1" dirty="0">
              <a:solidFill>
                <a:srgbClr val="333399"/>
              </a:solidFill>
            </a:endParaRPr>
          </a:p>
          <a:p>
            <a:pPr marL="171450" lvl="0" indent="-171450" algn="l">
              <a:buFont typeface="Arial" pitchFamily="34" charset="0"/>
              <a:buChar char="•"/>
            </a:pPr>
            <a:endParaRPr lang="en-US" sz="1200" b="1" dirty="0" smtClean="0">
              <a:solidFill>
                <a:srgbClr val="333399"/>
              </a:solidFill>
            </a:endParaRPr>
          </a:p>
          <a:p>
            <a:pPr marL="171450" lvl="0" indent="-171450" algn="l">
              <a:buFont typeface="Arial" pitchFamily="34" charset="0"/>
              <a:buChar char="•"/>
            </a:pPr>
            <a:r>
              <a:rPr lang="en-US" sz="1200" b="1" dirty="0" smtClean="0">
                <a:solidFill>
                  <a:srgbClr val="333399"/>
                </a:solidFill>
              </a:rPr>
              <a:t>the </a:t>
            </a:r>
            <a:r>
              <a:rPr lang="en-US" sz="1200" b="1" dirty="0">
                <a:solidFill>
                  <a:srgbClr val="333399"/>
                </a:solidFill>
              </a:rPr>
              <a:t>extended needs of higher LET and range values</a:t>
            </a:r>
          </a:p>
          <a:p>
            <a:pPr marL="171450" lvl="0" indent="-171450" algn="l">
              <a:buFont typeface="Arial" pitchFamily="34" charset="0"/>
              <a:buChar char="•"/>
            </a:pPr>
            <a:r>
              <a:rPr lang="en-US" sz="1200" b="1" dirty="0">
                <a:solidFill>
                  <a:srgbClr val="333399"/>
                </a:solidFill>
              </a:rPr>
              <a:t>the possibility to test at large tilt incidence or in air for example in the case of complex structures and modern </a:t>
            </a:r>
            <a:r>
              <a:rPr lang="en-US" sz="1200" b="1" dirty="0" err="1">
                <a:solidFill>
                  <a:srgbClr val="333399"/>
                </a:solidFill>
              </a:rPr>
              <a:t>nano</a:t>
            </a:r>
            <a:r>
              <a:rPr lang="en-US" sz="1200" b="1" dirty="0">
                <a:solidFill>
                  <a:srgbClr val="333399"/>
                </a:solidFill>
              </a:rPr>
              <a:t>-scale components with multiple connections </a:t>
            </a:r>
          </a:p>
          <a:p>
            <a:pPr marL="171450" lvl="0" indent="-171450" algn="l">
              <a:buFont typeface="Arial" pitchFamily="34" charset="0"/>
              <a:buChar char="•"/>
            </a:pPr>
            <a:r>
              <a:rPr lang="en-US" sz="1200" b="1" dirty="0">
                <a:solidFill>
                  <a:srgbClr val="333399"/>
                </a:solidFill>
              </a:rPr>
              <a:t>the need of long ion ranges for back-side irradiations when testing flip-chip components (for example all DDR2-DDR3 memories). Long range beams make the preparation of components easier (and with a better yield) by reducing the substrate thinning </a:t>
            </a:r>
          </a:p>
        </p:txBody>
      </p:sp>
      <p:sp>
        <p:nvSpPr>
          <p:cNvPr id="7" name="Tekstiruutu 6"/>
          <p:cNvSpPr txBox="1"/>
          <p:nvPr/>
        </p:nvSpPr>
        <p:spPr>
          <a:xfrm>
            <a:off x="1765136" y="1118245"/>
            <a:ext cx="5093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b="1" u="sng" dirty="0" err="1" smtClean="0">
                <a:solidFill>
                  <a:srgbClr val="333399"/>
                </a:solidFill>
              </a:rPr>
              <a:t>Coming</a:t>
            </a:r>
            <a:r>
              <a:rPr lang="fi-FI" b="1" u="sng" dirty="0" smtClean="0">
                <a:solidFill>
                  <a:srgbClr val="333399"/>
                </a:solidFill>
              </a:rPr>
              <a:t> </a:t>
            </a:r>
            <a:r>
              <a:rPr lang="fi-FI" b="1" u="sng" dirty="0" err="1" smtClean="0">
                <a:solidFill>
                  <a:srgbClr val="333399"/>
                </a:solidFill>
              </a:rPr>
              <a:t>upgrades</a:t>
            </a:r>
            <a:r>
              <a:rPr lang="fi-FI" b="1" u="sng" dirty="0" smtClean="0">
                <a:solidFill>
                  <a:srgbClr val="333399"/>
                </a:solidFill>
              </a:rPr>
              <a:t>: A new ECRIS</a:t>
            </a:r>
            <a:endParaRPr lang="en-US" b="1" u="sng" dirty="0">
              <a:solidFill>
                <a:srgbClr val="333399"/>
              </a:solidFill>
            </a:endParaRPr>
          </a:p>
        </p:txBody>
      </p:sp>
      <p:sp>
        <p:nvSpPr>
          <p:cNvPr id="11" name="Tekstiruutu 10"/>
          <p:cNvSpPr txBox="1"/>
          <p:nvPr/>
        </p:nvSpPr>
        <p:spPr>
          <a:xfrm>
            <a:off x="971601" y="5157192"/>
            <a:ext cx="75968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400" b="1" dirty="0">
                <a:solidFill>
                  <a:srgbClr val="FF0000"/>
                </a:solidFill>
              </a:rPr>
              <a:t>A </a:t>
            </a:r>
            <a:r>
              <a:rPr lang="en-US" sz="1400" b="1" dirty="0" smtClean="0">
                <a:solidFill>
                  <a:srgbClr val="FF0000"/>
                </a:solidFill>
              </a:rPr>
              <a:t>challenge could </a:t>
            </a:r>
            <a:r>
              <a:rPr lang="en-US" sz="1400" b="1" dirty="0">
                <a:solidFill>
                  <a:srgbClr val="FF0000"/>
                </a:solidFill>
              </a:rPr>
              <a:t>be to get as close as possible to the 15 </a:t>
            </a:r>
            <a:r>
              <a:rPr lang="en-US" sz="1400" b="1" dirty="0" smtClean="0">
                <a:solidFill>
                  <a:srgbClr val="FF0000"/>
                </a:solidFill>
              </a:rPr>
              <a:t>MeV/nucleon cocktail, </a:t>
            </a:r>
            <a:r>
              <a:rPr lang="en-US" sz="1400" b="1" dirty="0">
                <a:solidFill>
                  <a:srgbClr val="FF0000"/>
                </a:solidFill>
              </a:rPr>
              <a:t>used at </a:t>
            </a:r>
            <a:r>
              <a:rPr lang="en-US" sz="1400" b="1" dirty="0" smtClean="0">
                <a:solidFill>
                  <a:srgbClr val="FF0000"/>
                </a:solidFill>
              </a:rPr>
              <a:t>TAMU, </a:t>
            </a:r>
            <a:r>
              <a:rPr lang="en-US" sz="1400" b="1" dirty="0">
                <a:solidFill>
                  <a:srgbClr val="FF0000"/>
                </a:solidFill>
              </a:rPr>
              <a:t>where the heaviest ion is Au with a surface LET of 80 MeV/(mg/cm</a:t>
            </a:r>
            <a:r>
              <a:rPr lang="en-US" sz="1400" b="1" baseline="30000" dirty="0">
                <a:solidFill>
                  <a:srgbClr val="FF0000"/>
                </a:solidFill>
              </a:rPr>
              <a:t>2</a:t>
            </a:r>
            <a:r>
              <a:rPr lang="en-US" sz="1400" b="1" dirty="0">
                <a:solidFill>
                  <a:srgbClr val="FF0000"/>
                </a:solidFill>
              </a:rPr>
              <a:t>) and the Bragg </a:t>
            </a:r>
            <a:r>
              <a:rPr lang="en-US" sz="1400" b="1" dirty="0" smtClean="0">
                <a:solidFill>
                  <a:srgbClr val="FF0000"/>
                </a:solidFill>
              </a:rPr>
              <a:t>peak </a:t>
            </a:r>
            <a:r>
              <a:rPr lang="en-US" sz="1400" b="1" dirty="0">
                <a:solidFill>
                  <a:srgbClr val="FF0000"/>
                </a:solidFill>
              </a:rPr>
              <a:t>at 108 µm.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783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4263" y="1736725"/>
            <a:ext cx="6540500" cy="49672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sp>
        <p:nvSpPr>
          <p:cNvPr id="331784" name="Text Box 8"/>
          <p:cNvSpPr txBox="1">
            <a:spLocks noChangeArrowheads="1"/>
          </p:cNvSpPr>
          <p:nvPr/>
        </p:nvSpPr>
        <p:spPr bwMode="auto">
          <a:xfrm>
            <a:off x="1550988" y="1133475"/>
            <a:ext cx="49244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333399"/>
                </a:solidFill>
              </a:rPr>
              <a:t>But some things never change!</a:t>
            </a:r>
          </a:p>
        </p:txBody>
      </p:sp>
      <p:sp>
        <p:nvSpPr>
          <p:cNvPr id="331785" name="WordArt 9"/>
          <p:cNvSpPr>
            <a:spLocks noChangeArrowheads="1" noChangeShapeType="1" noTextEdit="1"/>
          </p:cNvSpPr>
          <p:nvPr/>
        </p:nvSpPr>
        <p:spPr bwMode="auto">
          <a:xfrm>
            <a:off x="1979613" y="3128963"/>
            <a:ext cx="4824412" cy="1812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b="1" kern="10" dirty="0">
                <a:ln w="19050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rgbClr val="FFFF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gency FB"/>
              </a:rPr>
              <a:t>THANKS</a:t>
            </a:r>
          </a:p>
          <a:p>
            <a:r>
              <a:rPr lang="en-US" sz="3600" b="1" kern="10" dirty="0">
                <a:ln w="19050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rgbClr val="FFFF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gency FB"/>
              </a:rPr>
              <a:t>AND</a:t>
            </a:r>
          </a:p>
          <a:p>
            <a:r>
              <a:rPr lang="en-US" sz="3600" b="1" kern="10" dirty="0">
                <a:ln w="19050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rgbClr val="FFFF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gency FB"/>
              </a:rPr>
              <a:t>WELCOME TO RADEF</a:t>
            </a:r>
          </a:p>
        </p:txBody>
      </p:sp>
      <p:pic>
        <p:nvPicPr>
          <p:cNvPr id="8" name="Picture 336" descr="jyukuva"/>
          <p:cNvPicPr>
            <a:picLocks noChangeAspect="1" noChangeArrowheads="1"/>
          </p:cNvPicPr>
          <p:nvPr/>
        </p:nvPicPr>
        <p:blipFill>
          <a:blip r:embed="rId3" cstate="print"/>
          <a:srcRect l="32834" t="4936" r="19333" b="465"/>
          <a:stretch>
            <a:fillRect/>
          </a:stretch>
        </p:blipFill>
        <p:spPr bwMode="auto">
          <a:xfrm>
            <a:off x="0" y="1588"/>
            <a:ext cx="303213" cy="68802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1" name="Rectangle 348"/>
          <p:cNvSpPr>
            <a:spLocks noChangeArrowheads="1"/>
          </p:cNvSpPr>
          <p:nvPr/>
        </p:nvSpPr>
        <p:spPr bwMode="auto">
          <a:xfrm rot="16200000">
            <a:off x="4118917" y="-2484475"/>
            <a:ext cx="461665" cy="6108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anchor="ctr">
            <a:spAutoFit/>
          </a:bodyPr>
          <a:lstStyle/>
          <a:p>
            <a:r>
              <a:rPr lang="en-US" sz="1800" b="1" dirty="0">
                <a:solidFill>
                  <a:srgbClr val="333399"/>
                </a:solidFill>
              </a:rPr>
              <a:t>ESA CNES Final Presentation Days - 2013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17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17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31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1785" grpId="0" animBg="1"/>
    </p:bldLst>
  </p:timing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532</TotalTime>
  <Words>873</Words>
  <Application>Microsoft Office PowerPoint</Application>
  <PresentationFormat>Näytössä katseltava diaesitys (4:3)</PresentationFormat>
  <Paragraphs>146</Paragraphs>
  <Slides>13</Slides>
  <Notes>0</Notes>
  <HiddenSlides>0</HiddenSlides>
  <MMClips>0</MMClips>
  <ScaleCrop>false</ScaleCrop>
  <HeadingPairs>
    <vt:vector size="4" baseType="variant">
      <vt:variant>
        <vt:lpstr>Teema</vt:lpstr>
      </vt:variant>
      <vt:variant>
        <vt:i4>1</vt:i4>
      </vt:variant>
      <vt:variant>
        <vt:lpstr>Dian otsikot</vt:lpstr>
      </vt:variant>
      <vt:variant>
        <vt:i4>13</vt:i4>
      </vt:variant>
    </vt:vector>
  </HeadingPairs>
  <TitlesOfParts>
    <vt:vector size="14" baseType="lpstr">
      <vt:lpstr>Blends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</vt:vector>
  </TitlesOfParts>
  <Company>University of Jyväskylä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Pekka Suominen</dc:creator>
  <cp:lastModifiedBy>Virtanen Ari</cp:lastModifiedBy>
  <cp:revision>570</cp:revision>
  <dcterms:created xsi:type="dcterms:W3CDTF">2003-06-24T11:29:55Z</dcterms:created>
  <dcterms:modified xsi:type="dcterms:W3CDTF">2013-05-31T12:25:47Z</dcterms:modified>
</cp:coreProperties>
</file>