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24"/>
  </p:notesMasterIdLst>
  <p:sldIdLst>
    <p:sldId id="256" r:id="rId2"/>
    <p:sldId id="260" r:id="rId3"/>
    <p:sldId id="258" r:id="rId4"/>
    <p:sldId id="283" r:id="rId5"/>
    <p:sldId id="261" r:id="rId6"/>
    <p:sldId id="262" r:id="rId7"/>
    <p:sldId id="297" r:id="rId8"/>
    <p:sldId id="298" r:id="rId9"/>
    <p:sldId id="309" r:id="rId10"/>
    <p:sldId id="299" r:id="rId11"/>
    <p:sldId id="313" r:id="rId12"/>
    <p:sldId id="301" r:id="rId13"/>
    <p:sldId id="306" r:id="rId14"/>
    <p:sldId id="303" r:id="rId15"/>
    <p:sldId id="304" r:id="rId16"/>
    <p:sldId id="296" r:id="rId17"/>
    <p:sldId id="310" r:id="rId18"/>
    <p:sldId id="302" r:id="rId19"/>
    <p:sldId id="312" r:id="rId20"/>
    <p:sldId id="300" r:id="rId21"/>
    <p:sldId id="311" r:id="rId22"/>
    <p:sldId id="30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55" autoAdjust="0"/>
    <p:restoredTop sz="94660"/>
  </p:normalViewPr>
  <p:slideViewPr>
    <p:cSldViewPr>
      <p:cViewPr>
        <p:scale>
          <a:sx n="60" d="100"/>
          <a:sy n="60" d="100"/>
        </p:scale>
        <p:origin x="-1224" y="-258"/>
      </p:cViewPr>
      <p:guideLst>
        <p:guide orient="horz" pos="225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4" Type="http://schemas.openxmlformats.org/officeDocument/2006/relationships/image" Target="../media/image5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086A2-E18F-41DC-BEC2-571C27DF1FFD}" type="datetimeFigureOut">
              <a:rPr lang="pt-PT" smtClean="0"/>
              <a:pPr/>
              <a:t>05-06-2013</a:t>
            </a:fld>
            <a:endParaRPr lang="pt-P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36DBE-E000-4C79-B12F-8D9DE1E519D9}" type="slidenum">
              <a:rPr lang="pt-PT" smtClean="0"/>
              <a:pPr/>
              <a:t>‹#›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</a:t>
            </a:fld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2</a:t>
            </a:fld>
            <a:endParaRPr lang="pt-P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3</a:t>
            </a:fld>
            <a:endParaRPr lang="pt-P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4</a:t>
            </a:fld>
            <a:endParaRPr lang="pt-P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5</a:t>
            </a:fld>
            <a:endParaRPr lang="pt-P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6</a:t>
            </a:fld>
            <a:endParaRPr lang="pt-P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7</a:t>
            </a:fld>
            <a:endParaRPr lang="pt-P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8</a:t>
            </a:fld>
            <a:endParaRPr lang="pt-P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9</a:t>
            </a:fld>
            <a:endParaRPr lang="pt-P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10</a:t>
            </a:fld>
            <a:endParaRPr lang="pt-P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11</a:t>
            </a:fld>
            <a:endParaRPr lang="pt-P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12</a:t>
            </a:fld>
            <a:endParaRPr lang="pt-P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13</a:t>
            </a:fld>
            <a:endParaRPr lang="pt-P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14</a:t>
            </a:fld>
            <a:endParaRPr lang="pt-P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15</a:t>
            </a:fld>
            <a:endParaRPr lang="pt-P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16</a:t>
            </a:fld>
            <a:endParaRPr lang="pt-P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17</a:t>
            </a:fld>
            <a:endParaRPr lang="pt-P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18</a:t>
            </a:fld>
            <a:endParaRPr lang="pt-P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19</a:t>
            </a:fld>
            <a:endParaRPr lang="pt-P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20</a:t>
            </a:fld>
            <a:endParaRPr lang="pt-P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21</a:t>
            </a:fld>
            <a:endParaRPr lang="pt-P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36DBE-E000-4C79-B12F-8D9DE1E519D9}" type="slidenum">
              <a:rPr lang="pt-PT" smtClean="0"/>
              <a:pPr/>
              <a:t>22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6553200" cy="715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66800"/>
            <a:ext cx="8229600" cy="5059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1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6865" name="Picture 1" descr="LOGO_SPACE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48600" y="228600"/>
            <a:ext cx="9144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lip_login_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81000" y="304800"/>
            <a:ext cx="8763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accent4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7.png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image" Target="../media/image33.png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58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22.bin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64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24.bin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9201"/>
            <a:ext cx="7772400" cy="2381250"/>
          </a:xfrm>
        </p:spPr>
        <p:txBody>
          <a:bodyPr>
            <a:normAutofit fontScale="90000"/>
          </a:bodyPr>
          <a:lstStyle/>
          <a:p>
            <a:r>
              <a:rPr lang="pt-PT" dirty="0" smtClean="0"/>
              <a:t>Calibration of RADFETs for the Component Technology Test-Bed (CTTB)</a:t>
            </a:r>
            <a:br>
              <a:rPr lang="pt-PT" dirty="0" smtClean="0"/>
            </a:br>
            <a:r>
              <a:rPr lang="pt-PT" dirty="0" smtClean="0"/>
              <a:t>of the Alphasat</a:t>
            </a:r>
            <a:r>
              <a:rPr lang="en-GB" dirty="0" smtClean="0"/>
              <a:t> spacecraft radiation Environment and Effects Facility (AEEF)</a:t>
            </a:r>
            <a:br>
              <a:rPr lang="en-GB" dirty="0" smtClean="0"/>
            </a:br>
            <a:endParaRPr lang="pt-PT" sz="2200" b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4114800"/>
            <a:ext cx="5981700" cy="1752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PT" sz="2000" b="1" u="sng" dirty="0" smtClean="0"/>
              <a:t>Patrícia Gonçalves</a:t>
            </a:r>
            <a:r>
              <a:rPr lang="pt-PT" sz="2000" b="1" dirty="0" smtClean="0"/>
              <a:t>, Ana Keating, Andreia Trindade, Pedro Rodrigues, Miguel Ferreira,  Pedro Assis, Michele Muschitiello, Bob Nickson, Christian Poivey</a:t>
            </a:r>
          </a:p>
          <a:p>
            <a:pPr>
              <a:lnSpc>
                <a:spcPct val="150000"/>
              </a:lnSpc>
            </a:pPr>
            <a:endParaRPr lang="pt-PT" dirty="0"/>
          </a:p>
        </p:txBody>
      </p:sp>
      <p:sp>
        <p:nvSpPr>
          <p:cNvPr id="4" name="TextBox 3"/>
          <p:cNvSpPr txBox="1"/>
          <p:nvPr/>
        </p:nvSpPr>
        <p:spPr>
          <a:xfrm>
            <a:off x="3232409" y="3562290"/>
            <a:ext cx="27111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 ESA/1-6403/10/NL/</a:t>
            </a:r>
            <a:r>
              <a:rPr lang="en-GB" sz="2000" b="1" dirty="0" err="1" smtClean="0"/>
              <a:t>SFe</a:t>
            </a:r>
            <a:endParaRPr lang="pt-PT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362200" y="5943600"/>
            <a:ext cx="4463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/>
              <a:t>ESA-CNES Final Presentation Days, June 2013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Test campaign</a:t>
            </a:r>
            <a:endParaRPr lang="pt-PT" dirty="0"/>
          </a:p>
        </p:txBody>
      </p:sp>
      <p:sp>
        <p:nvSpPr>
          <p:cNvPr id="7" name="Rectangle 6"/>
          <p:cNvSpPr/>
          <p:nvPr/>
        </p:nvSpPr>
        <p:spPr>
          <a:xfrm>
            <a:off x="381000" y="2286000"/>
            <a:ext cx="83820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GB" dirty="0" smtClean="0"/>
              <a:t> </a:t>
            </a:r>
            <a:r>
              <a:rPr lang="en-GB" sz="1600" b="1" dirty="0" smtClean="0"/>
              <a:t>Characterization of 18* RADFET 02-400nm IMPL units, manufactured by Tyndall National Institute (Ireland).</a:t>
            </a: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endParaRPr lang="en-GB" sz="1600" b="1" dirty="0" smtClean="0"/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GB" sz="1600" b="1" dirty="0" smtClean="0"/>
              <a:t> Production batch of the flight lot to be assembled in the boards of the CTTB of the  ALPHASAT spacecraft radiation Environment and Effects Facility (AEEF)</a:t>
            </a: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GB" sz="1600" b="1" dirty="0" smtClean="0"/>
              <a:t> Each </a:t>
            </a:r>
            <a:r>
              <a:rPr lang="pt-PT" sz="1600" b="1" dirty="0" smtClean="0"/>
              <a:t>ESAPMOS4 RADFET package </a:t>
            </a:r>
            <a:r>
              <a:rPr lang="en-GB" sz="1600" b="1" dirty="0" smtClean="0"/>
              <a:t>contains 4 RADFETS:</a:t>
            </a: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</a:pPr>
            <a:r>
              <a:rPr lang="en-GB" b="1" dirty="0" smtClean="0"/>
              <a:t>	</a:t>
            </a:r>
            <a:r>
              <a:rPr lang="en-GB" b="1" dirty="0" smtClean="0">
                <a:solidFill>
                  <a:srgbClr val="C00000"/>
                </a:solidFill>
              </a:rPr>
              <a:t>R#1 : 300/50 standard</a:t>
            </a: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</a:pPr>
            <a:r>
              <a:rPr lang="en-GB" b="1" dirty="0" smtClean="0">
                <a:solidFill>
                  <a:srgbClr val="C00000"/>
                </a:solidFill>
              </a:rPr>
              <a:t>	R#2: 690/15 standard</a:t>
            </a: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</a:pPr>
            <a:r>
              <a:rPr lang="en-GB" b="1" dirty="0" smtClean="0">
                <a:solidFill>
                  <a:srgbClr val="C00000"/>
                </a:solidFill>
              </a:rPr>
              <a:t>	R#3 : 300/50 </a:t>
            </a:r>
            <a:r>
              <a:rPr lang="en-GB" b="1" dirty="0" err="1" smtClean="0">
                <a:solidFill>
                  <a:srgbClr val="C00000"/>
                </a:solidFill>
              </a:rPr>
              <a:t>passivated</a:t>
            </a:r>
            <a:endParaRPr lang="en-GB" b="1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</a:pPr>
            <a:r>
              <a:rPr lang="en-GB" b="1" dirty="0" smtClean="0">
                <a:solidFill>
                  <a:srgbClr val="C00000"/>
                </a:solidFill>
              </a:rPr>
              <a:t>	R#4: 690/15 </a:t>
            </a:r>
            <a:r>
              <a:rPr lang="en-GB" b="1" dirty="0" err="1" smtClean="0">
                <a:solidFill>
                  <a:srgbClr val="C00000"/>
                </a:solidFill>
              </a:rPr>
              <a:t>passivated</a:t>
            </a:r>
            <a:endParaRPr lang="pt-PT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42950" y="1143000"/>
            <a:ext cx="7658100" cy="101566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000" b="1" i="1" dirty="0" smtClean="0">
                <a:solidFill>
                  <a:schemeClr val="accent4">
                    <a:lumMod val="75000"/>
                  </a:schemeClr>
                </a:solidFill>
              </a:rPr>
              <a:t>Study of the variation of the RADFET voltage threshold shift, </a:t>
            </a:r>
            <a:r>
              <a:rPr lang="en-US" sz="2000" b="1" i="1" dirty="0" smtClean="0">
                <a:solidFill>
                  <a:schemeClr val="accent4">
                    <a:lumMod val="75000"/>
                  </a:schemeClr>
                </a:solidFill>
                <a:sym typeface="Symbol"/>
              </a:rPr>
              <a:t></a:t>
            </a:r>
            <a:r>
              <a:rPr lang="en-US" sz="2000" b="1" i="1" dirty="0" err="1" smtClean="0">
                <a:solidFill>
                  <a:schemeClr val="accent4">
                    <a:lumMod val="75000"/>
                  </a:schemeClr>
                </a:solidFill>
              </a:rPr>
              <a:t>V</a:t>
            </a:r>
            <a:r>
              <a:rPr lang="en-US" sz="2000" b="1" i="1" baseline="-25000" dirty="0" err="1" smtClean="0">
                <a:solidFill>
                  <a:schemeClr val="accent4">
                    <a:lumMod val="75000"/>
                  </a:schemeClr>
                </a:solidFill>
              </a:rPr>
              <a:t>th</a:t>
            </a:r>
            <a:r>
              <a:rPr lang="en-US" sz="2000" b="1" i="1" dirty="0" smtClean="0">
                <a:solidFill>
                  <a:schemeClr val="accent4">
                    <a:lumMod val="75000"/>
                  </a:schemeClr>
                </a:solidFill>
              </a:rPr>
              <a:t> as function of the dose, for different temperatures, and assessment of long-term annealing effects.</a:t>
            </a:r>
            <a:endParaRPr lang="pt-PT" sz="20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4800" y="6324600"/>
            <a:ext cx="6361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* 20 packages in the batch: 1 malfunctioning /1 kept for reference</a:t>
            </a:r>
            <a:endParaRPr lang="pt-PT" dirty="0"/>
          </a:p>
        </p:txBody>
      </p:sp>
      <p:pic>
        <p:nvPicPr>
          <p:cNvPr id="9" name="Picture 8" descr="Presentation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2777490"/>
            <a:ext cx="1371600" cy="65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5105400" y="4495800"/>
            <a:ext cx="2970918" cy="1461542"/>
            <a:chOff x="6705600" y="5029200"/>
            <a:chExt cx="2970918" cy="1461542"/>
          </a:xfrm>
        </p:grpSpPr>
        <p:pic>
          <p:nvPicPr>
            <p:cNvPr id="14" name="Picture 1" descr="RADFET"/>
            <p:cNvPicPr>
              <a:picLocks noChangeAspect="1" noChangeArrowheads="1"/>
            </p:cNvPicPr>
            <p:nvPr/>
          </p:nvPicPr>
          <p:blipFill>
            <a:blip r:embed="rId4" cstate="print"/>
            <a:srcRect l="28153" t="22943" r="25100" b="29295"/>
            <a:stretch>
              <a:fillRect/>
            </a:stretch>
          </p:blipFill>
          <p:spPr bwMode="auto">
            <a:xfrm>
              <a:off x="7239000" y="5029200"/>
              <a:ext cx="1905000" cy="1461542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/>
          </p:nvSpPr>
          <p:spPr>
            <a:xfrm>
              <a:off x="6705600" y="52578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RF0</a:t>
              </a:r>
              <a:endParaRPr lang="pt-PT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1440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RF3</a:t>
              </a:r>
              <a:endParaRPr lang="pt-PT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144000" y="54102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RF2</a:t>
              </a:r>
              <a:endParaRPr lang="pt-PT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7056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RF1</a:t>
              </a:r>
              <a:endParaRPr lang="pt-PT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RADFET Carrier Boards</a:t>
            </a:r>
            <a:endParaRPr lang="pt-PT" dirty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7149" y="3124200"/>
            <a:ext cx="4709702" cy="2419324"/>
          </a:xfrm>
          <a:prstGeom prst="rect">
            <a:avLst/>
          </a:prstGeom>
          <a:noFill/>
          <a:effectLst/>
        </p:spPr>
      </p:pic>
      <p:sp>
        <p:nvSpPr>
          <p:cNvPr id="9" name="TextBox 8"/>
          <p:cNvSpPr txBox="1"/>
          <p:nvPr/>
        </p:nvSpPr>
        <p:spPr>
          <a:xfrm>
            <a:off x="0" y="9906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dedicated board developed and produced at LIP to provide a stable thermal environment.  </a:t>
            </a:r>
            <a:endParaRPr lang="pt-PT" dirty="0"/>
          </a:p>
        </p:txBody>
      </p:sp>
      <p:sp>
        <p:nvSpPr>
          <p:cNvPr id="10" name="Rectangle 9"/>
          <p:cNvSpPr/>
          <p:nvPr/>
        </p:nvSpPr>
        <p:spPr>
          <a:xfrm>
            <a:off x="0" y="1543869"/>
            <a:ext cx="8991600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"/>
              </a:spcAft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GB" sz="1600" dirty="0" smtClean="0"/>
              <a:t> guarantee that a packages are correctly grounded</a:t>
            </a:r>
          </a:p>
          <a:p>
            <a:pPr>
              <a:lnSpc>
                <a:spcPct val="150000"/>
              </a:lnSpc>
              <a:spcAft>
                <a:spcPts val="100"/>
              </a:spcAft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GB" sz="1600" dirty="0" smtClean="0"/>
              <a:t> 3 RADFET packages/board at a specific temperature by means of a self-regulated PTC heater (20W/60ºC and 30W/80ºC)</a:t>
            </a:r>
          </a:p>
          <a:p>
            <a:pPr>
              <a:lnSpc>
                <a:spcPct val="150000"/>
              </a:lnSpc>
              <a:spcAft>
                <a:spcPts val="100"/>
              </a:spcAft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GB" sz="1600" dirty="0" smtClean="0"/>
              <a:t>2 PT100 Class B Thin Film Temperature sensors to monitor temperature during the irradiation</a:t>
            </a:r>
          </a:p>
          <a:p>
            <a:endParaRPr lang="pt-PT" dirty="0" smtClean="0"/>
          </a:p>
        </p:txBody>
      </p:sp>
      <p:sp>
        <p:nvSpPr>
          <p:cNvPr id="148481" name="Rectangle 1"/>
          <p:cNvSpPr>
            <a:spLocks noChangeArrowheads="1"/>
          </p:cNvSpPr>
          <p:nvPr/>
        </p:nvSpPr>
        <p:spPr bwMode="auto">
          <a:xfrm>
            <a:off x="0" y="6345823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600" dirty="0" smtClean="0"/>
              <a:t>A dedicated RADFET read-out system  </a:t>
            </a:r>
            <a:r>
              <a:rPr lang="en-US" sz="1600" dirty="0" smtClean="0"/>
              <a:t>from Tyndall </a:t>
            </a:r>
            <a:r>
              <a:rPr lang="en-GB" sz="1600" dirty="0" smtClean="0"/>
              <a:t>National Institute, Ireland </a:t>
            </a:r>
            <a:r>
              <a:rPr lang="en-US" sz="1600" dirty="0" smtClean="0"/>
              <a:t>was used for measurements.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Irradiation</a:t>
            </a:r>
            <a:endParaRPr lang="pt-PT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5477470"/>
            <a:ext cx="84582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Procedure: </a:t>
            </a:r>
          </a:p>
          <a:p>
            <a:r>
              <a:rPr lang="en-GB" dirty="0" smtClean="0"/>
              <a:t>In 10 </a:t>
            </a:r>
            <a:r>
              <a:rPr lang="en-GB" dirty="0" err="1" smtClean="0"/>
              <a:t>krad</a:t>
            </a:r>
            <a:r>
              <a:rPr lang="en-GB" dirty="0" smtClean="0"/>
              <a:t> irradiation steps, the threshold voltage of each the RADFET was measured by applying a constant current of </a:t>
            </a:r>
            <a:r>
              <a:rPr lang="en-GB" b="1" dirty="0" smtClean="0"/>
              <a:t>10 </a:t>
            </a:r>
            <a:r>
              <a:rPr lang="en-GB" b="1" dirty="0" err="1" smtClean="0"/>
              <a:t>μA</a:t>
            </a:r>
            <a:r>
              <a:rPr lang="en-GB" b="1" dirty="0" smtClean="0"/>
              <a:t> </a:t>
            </a:r>
            <a:r>
              <a:rPr lang="en-GB" dirty="0" smtClean="0"/>
              <a:t>and measuring the </a:t>
            </a:r>
            <a:r>
              <a:rPr lang="en-GB" b="1" dirty="0" smtClean="0"/>
              <a:t>source-drain voltage</a:t>
            </a:r>
            <a:r>
              <a:rPr lang="en-GB" dirty="0" smtClean="0"/>
              <a:t>.</a:t>
            </a:r>
            <a:endParaRPr lang="pt-PT" dirty="0"/>
          </a:p>
        </p:txBody>
      </p:sp>
      <p:sp>
        <p:nvSpPr>
          <p:cNvPr id="5" name="TextBox 4"/>
          <p:cNvSpPr txBox="1"/>
          <p:nvPr/>
        </p:nvSpPr>
        <p:spPr>
          <a:xfrm>
            <a:off x="584914" y="1295400"/>
            <a:ext cx="7974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The RADFETS were irradiated at the ESA/ESTEC Cobalt-60 facility, up to ~50 krad.*</a:t>
            </a:r>
            <a:endParaRPr lang="pt-PT" b="1" dirty="0"/>
          </a:p>
        </p:txBody>
      </p:sp>
      <p:sp>
        <p:nvSpPr>
          <p:cNvPr id="6" name="Rectangle 5"/>
          <p:cNvSpPr/>
          <p:nvPr/>
        </p:nvSpPr>
        <p:spPr>
          <a:xfrm>
            <a:off x="914400" y="2819400"/>
            <a:ext cx="2895600" cy="1905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Rectangle 6"/>
          <p:cNvSpPr/>
          <p:nvPr/>
        </p:nvSpPr>
        <p:spPr>
          <a:xfrm>
            <a:off x="5257800" y="2819400"/>
            <a:ext cx="2895600" cy="1905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grpSp>
        <p:nvGrpSpPr>
          <p:cNvPr id="8" name="Group 7"/>
          <p:cNvGrpSpPr/>
          <p:nvPr/>
        </p:nvGrpSpPr>
        <p:grpSpPr>
          <a:xfrm>
            <a:off x="1066800" y="2895599"/>
            <a:ext cx="2590800" cy="1676400"/>
            <a:chOff x="1066800" y="2285999"/>
            <a:chExt cx="2590800" cy="1676400"/>
          </a:xfrm>
        </p:grpSpPr>
        <p:sp>
          <p:nvSpPr>
            <p:cNvPr id="9" name="Rectangle 8"/>
            <p:cNvSpPr/>
            <p:nvPr/>
          </p:nvSpPr>
          <p:spPr>
            <a:xfrm rot="5400000">
              <a:off x="1219200" y="2133599"/>
              <a:ext cx="457200" cy="76200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25</a:t>
              </a:r>
              <a:endParaRPr lang="pt-PT" dirty="0"/>
            </a:p>
          </p:txBody>
        </p:sp>
        <p:sp>
          <p:nvSpPr>
            <p:cNvPr id="10" name="Rectangle 9"/>
            <p:cNvSpPr/>
            <p:nvPr/>
          </p:nvSpPr>
          <p:spPr>
            <a:xfrm rot="5400000">
              <a:off x="2133600" y="2133599"/>
              <a:ext cx="457200" cy="762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60</a:t>
              </a:r>
              <a:endParaRPr lang="pt-PT" dirty="0"/>
            </a:p>
          </p:txBody>
        </p:sp>
        <p:sp>
          <p:nvSpPr>
            <p:cNvPr id="11" name="Rectangle 10"/>
            <p:cNvSpPr/>
            <p:nvPr/>
          </p:nvSpPr>
          <p:spPr>
            <a:xfrm rot="5400000">
              <a:off x="3048000" y="2133599"/>
              <a:ext cx="457200" cy="76200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80</a:t>
              </a:r>
              <a:endParaRPr lang="pt-PT" dirty="0"/>
            </a:p>
          </p:txBody>
        </p:sp>
        <p:sp>
          <p:nvSpPr>
            <p:cNvPr id="12" name="Rectangle 11"/>
            <p:cNvSpPr/>
            <p:nvPr/>
          </p:nvSpPr>
          <p:spPr>
            <a:xfrm rot="5400000">
              <a:off x="1219200" y="2743199"/>
              <a:ext cx="457200" cy="76200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25</a:t>
              </a:r>
              <a:endParaRPr lang="pt-PT" dirty="0"/>
            </a:p>
          </p:txBody>
        </p:sp>
        <p:sp>
          <p:nvSpPr>
            <p:cNvPr id="13" name="Rectangle 12"/>
            <p:cNvSpPr/>
            <p:nvPr/>
          </p:nvSpPr>
          <p:spPr>
            <a:xfrm rot="5400000">
              <a:off x="2133600" y="2743199"/>
              <a:ext cx="457200" cy="762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60</a:t>
              </a:r>
              <a:endParaRPr lang="pt-PT" dirty="0"/>
            </a:p>
          </p:txBody>
        </p:sp>
        <p:sp>
          <p:nvSpPr>
            <p:cNvPr id="14" name="Rectangle 13"/>
            <p:cNvSpPr/>
            <p:nvPr/>
          </p:nvSpPr>
          <p:spPr>
            <a:xfrm rot="5400000">
              <a:off x="3048000" y="2743199"/>
              <a:ext cx="457200" cy="76200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80</a:t>
              </a:r>
              <a:endParaRPr lang="pt-PT" dirty="0"/>
            </a:p>
          </p:txBody>
        </p:sp>
        <p:sp>
          <p:nvSpPr>
            <p:cNvPr id="15" name="Rectangle 14"/>
            <p:cNvSpPr/>
            <p:nvPr/>
          </p:nvSpPr>
          <p:spPr>
            <a:xfrm rot="5400000">
              <a:off x="1219200" y="3352799"/>
              <a:ext cx="457200" cy="76200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25</a:t>
              </a:r>
              <a:endParaRPr lang="pt-PT" dirty="0"/>
            </a:p>
          </p:txBody>
        </p:sp>
        <p:sp>
          <p:nvSpPr>
            <p:cNvPr id="16" name="Rectangle 15"/>
            <p:cNvSpPr/>
            <p:nvPr/>
          </p:nvSpPr>
          <p:spPr>
            <a:xfrm rot="5400000">
              <a:off x="2133600" y="3352799"/>
              <a:ext cx="457200" cy="762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60</a:t>
              </a:r>
              <a:endParaRPr lang="pt-PT" dirty="0"/>
            </a:p>
          </p:txBody>
        </p:sp>
        <p:sp>
          <p:nvSpPr>
            <p:cNvPr id="17" name="Rectangle 16"/>
            <p:cNvSpPr/>
            <p:nvPr/>
          </p:nvSpPr>
          <p:spPr>
            <a:xfrm rot="5400000">
              <a:off x="3048000" y="3352799"/>
              <a:ext cx="457200" cy="76200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80</a:t>
              </a:r>
              <a:endParaRPr lang="pt-PT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410200" y="2895600"/>
            <a:ext cx="2590800" cy="1676400"/>
            <a:chOff x="1066800" y="2285999"/>
            <a:chExt cx="2590800" cy="1676400"/>
          </a:xfrm>
        </p:grpSpPr>
        <p:sp>
          <p:nvSpPr>
            <p:cNvPr id="19" name="Rectangle 18"/>
            <p:cNvSpPr/>
            <p:nvPr/>
          </p:nvSpPr>
          <p:spPr>
            <a:xfrm rot="5400000">
              <a:off x="1219200" y="2133599"/>
              <a:ext cx="457200" cy="76200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25</a:t>
              </a:r>
              <a:endParaRPr lang="pt-PT" dirty="0"/>
            </a:p>
          </p:txBody>
        </p:sp>
        <p:sp>
          <p:nvSpPr>
            <p:cNvPr id="20" name="Rectangle 19"/>
            <p:cNvSpPr/>
            <p:nvPr/>
          </p:nvSpPr>
          <p:spPr>
            <a:xfrm rot="5400000">
              <a:off x="2133600" y="2133599"/>
              <a:ext cx="457200" cy="762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60</a:t>
              </a:r>
              <a:endParaRPr lang="pt-PT" dirty="0"/>
            </a:p>
          </p:txBody>
        </p:sp>
        <p:sp>
          <p:nvSpPr>
            <p:cNvPr id="21" name="Rectangle 20"/>
            <p:cNvSpPr/>
            <p:nvPr/>
          </p:nvSpPr>
          <p:spPr>
            <a:xfrm rot="5400000">
              <a:off x="3048000" y="2133599"/>
              <a:ext cx="457200" cy="76200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80</a:t>
              </a:r>
              <a:endParaRPr lang="pt-PT" dirty="0"/>
            </a:p>
          </p:txBody>
        </p:sp>
        <p:sp>
          <p:nvSpPr>
            <p:cNvPr id="22" name="Rectangle 21"/>
            <p:cNvSpPr/>
            <p:nvPr/>
          </p:nvSpPr>
          <p:spPr>
            <a:xfrm rot="5400000">
              <a:off x="1219200" y="2743199"/>
              <a:ext cx="457200" cy="76200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25</a:t>
              </a:r>
              <a:endParaRPr lang="pt-PT" dirty="0"/>
            </a:p>
          </p:txBody>
        </p:sp>
        <p:sp>
          <p:nvSpPr>
            <p:cNvPr id="23" name="Rectangle 22"/>
            <p:cNvSpPr/>
            <p:nvPr/>
          </p:nvSpPr>
          <p:spPr>
            <a:xfrm rot="5400000">
              <a:off x="2133600" y="2743199"/>
              <a:ext cx="457200" cy="762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60</a:t>
              </a:r>
              <a:endParaRPr lang="pt-PT" dirty="0"/>
            </a:p>
          </p:txBody>
        </p:sp>
        <p:sp>
          <p:nvSpPr>
            <p:cNvPr id="24" name="Rectangle 23"/>
            <p:cNvSpPr/>
            <p:nvPr/>
          </p:nvSpPr>
          <p:spPr>
            <a:xfrm rot="5400000">
              <a:off x="3048000" y="2743199"/>
              <a:ext cx="457200" cy="76200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80</a:t>
              </a:r>
              <a:endParaRPr lang="pt-PT" dirty="0"/>
            </a:p>
          </p:txBody>
        </p:sp>
        <p:sp>
          <p:nvSpPr>
            <p:cNvPr id="25" name="Rectangle 24"/>
            <p:cNvSpPr/>
            <p:nvPr/>
          </p:nvSpPr>
          <p:spPr>
            <a:xfrm rot="5400000">
              <a:off x="1219200" y="3352799"/>
              <a:ext cx="457200" cy="76200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25</a:t>
              </a:r>
              <a:endParaRPr lang="pt-PT" dirty="0"/>
            </a:p>
          </p:txBody>
        </p:sp>
        <p:sp>
          <p:nvSpPr>
            <p:cNvPr id="26" name="Rectangle 25"/>
            <p:cNvSpPr/>
            <p:nvPr/>
          </p:nvSpPr>
          <p:spPr>
            <a:xfrm rot="5400000">
              <a:off x="2133600" y="3352799"/>
              <a:ext cx="457200" cy="7620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60</a:t>
              </a:r>
              <a:endParaRPr lang="pt-PT" dirty="0"/>
            </a:p>
          </p:txBody>
        </p:sp>
        <p:sp>
          <p:nvSpPr>
            <p:cNvPr id="27" name="Rectangle 26"/>
            <p:cNvSpPr/>
            <p:nvPr/>
          </p:nvSpPr>
          <p:spPr>
            <a:xfrm rot="5400000">
              <a:off x="3048000" y="3352799"/>
              <a:ext cx="457200" cy="76200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/>
                <a:t>80</a:t>
              </a:r>
              <a:endParaRPr lang="pt-PT" dirty="0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838200" y="1828800"/>
            <a:ext cx="34465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/>
              <a:t>HDR : High Dose Rate</a:t>
            </a:r>
          </a:p>
          <a:p>
            <a:r>
              <a:rPr lang="pt-PT" b="1" dirty="0" smtClean="0"/>
              <a:t>5 krad/hour : total 50 krad (H2O)</a:t>
            </a:r>
          </a:p>
          <a:p>
            <a:r>
              <a:rPr lang="pt-PT" b="1" dirty="0" smtClean="0"/>
              <a:t>10 hours: </a:t>
            </a:r>
            <a:r>
              <a:rPr lang="en-US" b="1" dirty="0" smtClean="0">
                <a:solidFill>
                  <a:srgbClr val="7030A0"/>
                </a:solidFill>
              </a:rPr>
              <a:t>19 April 2011</a:t>
            </a:r>
            <a:endParaRPr lang="pt-PT" b="1" dirty="0" smtClean="0">
              <a:solidFill>
                <a:srgbClr val="7030A0"/>
              </a:solidFill>
            </a:endParaRPr>
          </a:p>
          <a:p>
            <a:endParaRPr lang="pt-PT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800600" y="1828800"/>
            <a:ext cx="4038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/>
              <a:t>LDR: Low Dose Rate</a:t>
            </a:r>
          </a:p>
          <a:p>
            <a:r>
              <a:rPr lang="pt-PT" b="1" dirty="0" smtClean="0"/>
              <a:t>0.036 krad/hour : total 58 krad (H2O)</a:t>
            </a:r>
          </a:p>
          <a:p>
            <a:r>
              <a:rPr lang="pt-PT" b="1" dirty="0" smtClean="0"/>
              <a:t>63 days:  </a:t>
            </a:r>
            <a:r>
              <a:rPr lang="en-US" b="1" dirty="0" smtClean="0">
                <a:solidFill>
                  <a:srgbClr val="7030A0"/>
                </a:solidFill>
              </a:rPr>
              <a:t>20 April  - 22 June 2011</a:t>
            </a:r>
          </a:p>
          <a:p>
            <a:endParaRPr lang="pt-PT" b="1" dirty="0" smtClean="0">
              <a:solidFill>
                <a:srgbClr val="7030A0"/>
              </a:solidFill>
            </a:endParaRPr>
          </a:p>
          <a:p>
            <a:r>
              <a:rPr lang="pt-PT" b="1" dirty="0" smtClean="0">
                <a:solidFill>
                  <a:srgbClr val="7030A0"/>
                </a:solidFill>
              </a:rPr>
              <a:t> </a:t>
            </a:r>
          </a:p>
          <a:p>
            <a:endParaRPr lang="pt-PT" b="1" dirty="0"/>
          </a:p>
        </p:txBody>
      </p:sp>
      <p:sp>
        <p:nvSpPr>
          <p:cNvPr id="30" name="Rectangle 29"/>
          <p:cNvSpPr/>
          <p:nvPr/>
        </p:nvSpPr>
        <p:spPr>
          <a:xfrm rot="5400000">
            <a:off x="4174875" y="4648200"/>
            <a:ext cx="457200" cy="76200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25</a:t>
            </a:r>
            <a:endParaRPr lang="pt-PT" dirty="0"/>
          </a:p>
        </p:txBody>
      </p:sp>
      <p:sp>
        <p:nvSpPr>
          <p:cNvPr id="31" name="TextBox 30"/>
          <p:cNvSpPr txBox="1"/>
          <p:nvPr/>
        </p:nvSpPr>
        <p:spPr>
          <a:xfrm>
            <a:off x="4860675" y="4876800"/>
            <a:ext cx="1082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/>
              <a:t>reference</a:t>
            </a:r>
            <a:endParaRPr lang="pt-PT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304800" y="6488668"/>
            <a:ext cx="39801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/>
              <a:t>* In Water ( converted to SiO2 in the analysis)</a:t>
            </a:r>
            <a:endParaRPr lang="pt-PT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pt-PT" dirty="0" smtClean="0"/>
              <a:t>Thermal control </a:t>
            </a:r>
            <a:endParaRPr lang="pt-PT" dirty="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9" name="Rectangle 8"/>
          <p:cNvSpPr/>
          <p:nvPr/>
        </p:nvSpPr>
        <p:spPr>
          <a:xfrm>
            <a:off x="228600" y="4829651"/>
            <a:ext cx="434340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the thermal heaters in the RADFET carrier boards are stable </a:t>
            </a:r>
            <a:r>
              <a:rPr lang="en-GB" b="1" dirty="0" smtClean="0">
                <a:sym typeface="Symbol"/>
              </a:rPr>
              <a:t>with T ~ </a:t>
            </a:r>
            <a:r>
              <a:rPr lang="en-GB" b="1" dirty="0" smtClean="0"/>
              <a:t>0.2ºC </a:t>
            </a:r>
          </a:p>
          <a:p>
            <a:r>
              <a:rPr lang="en-GB" sz="1400" dirty="0" smtClean="0"/>
              <a:t>with the exception of the first minutes at the start of  the runs for which the RADFET packages returned from the measurement setup </a:t>
            </a:r>
            <a:r>
              <a:rPr lang="en-GB" sz="1400" dirty="0" err="1" smtClean="0"/>
              <a:t>ans</a:t>
            </a:r>
            <a:r>
              <a:rPr lang="en-GB" sz="1400" dirty="0" smtClean="0"/>
              <a:t> were </a:t>
            </a:r>
            <a:r>
              <a:rPr lang="en-GB" sz="1400" dirty="0" err="1" smtClean="0"/>
              <a:t>plavcd</a:t>
            </a:r>
            <a:r>
              <a:rPr lang="en-GB" sz="1400" dirty="0" smtClean="0"/>
              <a:t> o the board.</a:t>
            </a:r>
          </a:p>
          <a:p>
            <a:endParaRPr lang="en-GB" sz="1400" dirty="0" smtClean="0"/>
          </a:p>
          <a:p>
            <a:r>
              <a:rPr lang="en-GB" sz="1400" dirty="0" smtClean="0"/>
              <a:t> maximum shift of the temperature of the board ~ 1ºC. </a:t>
            </a:r>
            <a:endParaRPr lang="pt-PT" sz="1400" dirty="0"/>
          </a:p>
        </p:txBody>
      </p:sp>
      <p:pic>
        <p:nvPicPr>
          <p:cNvPr id="90113" name="Picture 7" descr="Temperatur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86000"/>
            <a:ext cx="4267200" cy="4033838"/>
          </a:xfrm>
          <a:prstGeom prst="rect">
            <a:avLst/>
          </a:prstGeom>
          <a:noFill/>
        </p:spPr>
      </p:pic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0" y="2352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19100" y="990600"/>
            <a:ext cx="830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600" b="1" dirty="0" smtClean="0">
                <a:ea typeface="Times New Roman" pitchFamily="18" charset="0"/>
                <a:cs typeface="Arial" pitchFamily="34" charset="0"/>
              </a:rPr>
              <a:t>Example for HDR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1600" b="1" dirty="0" smtClean="0">
                <a:ea typeface="Times New Roman" pitchFamily="18" charset="0"/>
                <a:cs typeface="Arial" pitchFamily="34" charset="0"/>
              </a:rPr>
              <a:t>5 runs of 2 hours each.</a:t>
            </a:r>
            <a:endParaRPr kumimoji="0" lang="en-GB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The temperatures were stabilized</a:t>
            </a:r>
            <a:r>
              <a:rPr kumimoji="0" lang="en-GB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at </a:t>
            </a:r>
            <a:r>
              <a:rPr kumimoji="0" lang="en-GB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 </a:t>
            </a:r>
            <a:r>
              <a:rPr lang="pt-PT" sz="1600" b="1" dirty="0" smtClean="0"/>
              <a:t>26.3 ±0.3ºC    ,  </a:t>
            </a:r>
            <a:r>
              <a:rPr kumimoji="0" lang="en-GB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59.8 ± 0.2ºC </a:t>
            </a:r>
            <a:r>
              <a:rPr lang="en-GB" sz="1600" b="1" dirty="0" smtClean="0">
                <a:ea typeface="Times New Roman" pitchFamily="18" charset="0"/>
                <a:cs typeface="Arial" pitchFamily="34" charset="0"/>
              </a:rPr>
              <a:t> ,   </a:t>
            </a:r>
            <a:r>
              <a:rPr kumimoji="0" lang="en-GB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79.9</a:t>
            </a:r>
            <a:r>
              <a:rPr kumimoji="0" lang="en-GB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GB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± 0.2ºC </a:t>
            </a:r>
            <a:endParaRPr kumimoji="0" lang="en-GB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10" name="Picture 9" descr="DoseRate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2000" y="1981200"/>
            <a:ext cx="3048000" cy="1447800"/>
          </a:xfrm>
          <a:prstGeom prst="rect">
            <a:avLst/>
          </a:prstGeom>
        </p:spPr>
      </p:pic>
      <p:pic>
        <p:nvPicPr>
          <p:cNvPr id="267265" name="Picture 1" descr="PCB3D_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AB9192"/>
              </a:clrFrom>
              <a:clrTo>
                <a:srgbClr val="AB9192">
                  <a:alpha val="0"/>
                </a:srgbClr>
              </a:clrTo>
            </a:clrChange>
            <a:lum bright="6000"/>
          </a:blip>
          <a:srcRect t="28082"/>
          <a:stretch>
            <a:fillRect/>
          </a:stretch>
        </p:blipFill>
        <p:spPr bwMode="auto">
          <a:xfrm>
            <a:off x="107950" y="3429000"/>
            <a:ext cx="4464050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Irradiation Data Analysis</a:t>
            </a:r>
            <a:endParaRPr lang="pt-PT" dirty="0"/>
          </a:p>
        </p:txBody>
      </p:sp>
      <p:sp>
        <p:nvSpPr>
          <p:cNvPr id="6" name="TextBox 5"/>
          <p:cNvSpPr txBox="1"/>
          <p:nvPr/>
        </p:nvSpPr>
        <p:spPr>
          <a:xfrm>
            <a:off x="0" y="1676400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400" dirty="0" smtClean="0"/>
              <a:t>The voltage threshold shift is calculated with respect to the </a:t>
            </a:r>
            <a:r>
              <a:rPr lang="en-GB" sz="1400" dirty="0" smtClean="0"/>
              <a:t>threshold voltage reference values measured before irradiation.</a:t>
            </a:r>
            <a:endParaRPr lang="pt-PT" sz="1400" dirty="0"/>
          </a:p>
        </p:txBody>
      </p:sp>
      <p:graphicFrame>
        <p:nvGraphicFramePr>
          <p:cNvPr id="142337" name="Object 1"/>
          <p:cNvGraphicFramePr>
            <a:graphicFrameLocks noChangeAspect="1"/>
          </p:cNvGraphicFramePr>
          <p:nvPr/>
        </p:nvGraphicFramePr>
        <p:xfrm>
          <a:off x="2236788" y="1143000"/>
          <a:ext cx="3979862" cy="533400"/>
        </p:xfrm>
        <a:graphic>
          <a:graphicData uri="http://schemas.openxmlformats.org/presentationml/2006/ole">
            <p:oleObj spid="_x0000_s142337" name="Equation" r:id="rId4" imgW="1498320" imgH="228600" progId="Equation.3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0" y="3962400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u="sng" dirty="0" smtClean="0">
                <a:solidFill>
                  <a:srgbClr val="C00000"/>
                </a:solidFill>
              </a:rPr>
              <a:t>Analysis Procedure:  </a:t>
            </a:r>
          </a:p>
          <a:p>
            <a:endParaRPr lang="pt-PT" b="1" dirty="0" smtClean="0"/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pt-PT" dirty="0" smtClean="0"/>
              <a:t> Fits of average of                vs. Dose (SiO2)  for  </a:t>
            </a:r>
            <a:r>
              <a:rPr lang="pt-PT" b="1" dirty="0" smtClean="0"/>
              <a:t>4 types of RADFET </a:t>
            </a:r>
            <a:r>
              <a:rPr lang="pt-PT" dirty="0" smtClean="0"/>
              <a:t>and for the </a:t>
            </a:r>
            <a:r>
              <a:rPr lang="pt-PT" b="1" dirty="0" smtClean="0"/>
              <a:t>3 temperatures</a:t>
            </a: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pt-PT" dirty="0" smtClean="0"/>
              <a:t> Dose in SiO2 was used  (measured dose H2O converted to SiO2)</a:t>
            </a: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pt-PT" dirty="0" smtClean="0"/>
              <a:t> Error on dose : 4.2% (from facility)</a:t>
            </a:r>
          </a:p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pt-PT" dirty="0" smtClean="0"/>
              <a:t> Error on Vths: taken from RMS of measurements of the reference RADFET (1%)</a:t>
            </a:r>
            <a:endParaRPr lang="pt-PT" dirty="0"/>
          </a:p>
        </p:txBody>
      </p:sp>
      <p:graphicFrame>
        <p:nvGraphicFramePr>
          <p:cNvPr id="142338" name="Object 2"/>
          <p:cNvGraphicFramePr>
            <a:graphicFrameLocks noChangeAspect="1"/>
          </p:cNvGraphicFramePr>
          <p:nvPr/>
        </p:nvGraphicFramePr>
        <p:xfrm>
          <a:off x="1981200" y="4724400"/>
          <a:ext cx="626533" cy="304800"/>
        </p:xfrm>
        <a:graphic>
          <a:graphicData uri="http://schemas.openxmlformats.org/presentationml/2006/ole">
            <p:oleObj spid="_x0000_s142338" name="Equation" r:id="rId5" imgW="469800" imgH="22860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28600" y="2076271"/>
            <a:ext cx="64828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>
                <a:solidFill>
                  <a:srgbClr val="7030A0"/>
                </a:solidFill>
              </a:rPr>
              <a:t>Data and preliminary analysis presented at :</a:t>
            </a:r>
          </a:p>
          <a:p>
            <a:pPr>
              <a:buFont typeface="Arial" pitchFamily="34" charset="0"/>
              <a:buChar char="•"/>
            </a:pPr>
            <a:r>
              <a:rPr lang="pt-PT" dirty="0" smtClean="0">
                <a:solidFill>
                  <a:srgbClr val="7030A0"/>
                </a:solidFill>
              </a:rPr>
              <a:t>Advances on Plasma and Rtadiation Workshop ESTEC, May 2012 </a:t>
            </a:r>
          </a:p>
          <a:p>
            <a:pPr>
              <a:buFont typeface="Arial" pitchFamily="34" charset="0"/>
              <a:buChar char="•"/>
            </a:pPr>
            <a:r>
              <a:rPr lang="pt-PT" dirty="0" smtClean="0">
                <a:solidFill>
                  <a:srgbClr val="7030A0"/>
                </a:solidFill>
              </a:rPr>
              <a:t> RADECS 2012 Data Workshop (poster DW 19)</a:t>
            </a:r>
          </a:p>
          <a:p>
            <a:endParaRPr lang="pt-PT" dirty="0">
              <a:solidFill>
                <a:srgbClr val="7030A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4800" y="3105834"/>
            <a:ext cx="85344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b="1" dirty="0" smtClean="0"/>
              <a:t>For HDR irradiation no temperature dependence was observed , </a:t>
            </a:r>
          </a:p>
          <a:p>
            <a:pPr algn="ctr"/>
            <a:r>
              <a:rPr lang="pt-PT" b="1" dirty="0" smtClean="0"/>
              <a:t>but  LDR irradiation data display temperature dependence</a:t>
            </a:r>
            <a:endParaRPr lang="pt-P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6553200" cy="715962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Models for the RADFET calibration </a:t>
            </a:r>
            <a:r>
              <a:rPr lang="pt-PT" sz="2700" baseline="30000" dirty="0" smtClean="0"/>
              <a:t>(*)</a:t>
            </a:r>
            <a:r>
              <a:rPr lang="pt-PT" sz="1600" baseline="30000" dirty="0" smtClean="0"/>
              <a:t/>
            </a:r>
            <a:br>
              <a:rPr lang="pt-PT" sz="1600" baseline="30000" dirty="0" smtClean="0"/>
            </a:br>
            <a:endParaRPr lang="pt-PT" sz="1600" baseline="30000" dirty="0"/>
          </a:p>
        </p:txBody>
      </p:sp>
      <p:sp>
        <p:nvSpPr>
          <p:cNvPr id="1402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4029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pSp>
        <p:nvGrpSpPr>
          <p:cNvPr id="34" name="Group 33"/>
          <p:cNvGrpSpPr/>
          <p:nvPr/>
        </p:nvGrpSpPr>
        <p:grpSpPr>
          <a:xfrm>
            <a:off x="304800" y="2485072"/>
            <a:ext cx="3810000" cy="1676400"/>
            <a:chOff x="228600" y="2057400"/>
            <a:chExt cx="3810000" cy="1676400"/>
          </a:xfrm>
        </p:grpSpPr>
        <p:sp>
          <p:nvSpPr>
            <p:cNvPr id="33" name="Rectangle 32"/>
            <p:cNvSpPr/>
            <p:nvPr/>
          </p:nvSpPr>
          <p:spPr>
            <a:xfrm>
              <a:off x="228600" y="2057400"/>
              <a:ext cx="3810000" cy="1676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graphicFrame>
          <p:nvGraphicFramePr>
            <p:cNvPr id="140293" name="Object 5"/>
            <p:cNvGraphicFramePr>
              <a:graphicFrameLocks noChangeAspect="1"/>
            </p:cNvGraphicFramePr>
            <p:nvPr/>
          </p:nvGraphicFramePr>
          <p:xfrm>
            <a:off x="228600" y="2476500"/>
            <a:ext cx="3810000" cy="952500"/>
          </p:xfrm>
          <a:graphic>
            <a:graphicData uri="http://schemas.openxmlformats.org/presentationml/2006/ole">
              <p:oleObj spid="_x0000_s140293" name="Equation" r:id="rId4" imgW="2133600" imgH="533400" progId="Equation.3">
                <p:embed/>
              </p:oleObj>
            </a:graphicData>
          </a:graphic>
        </p:graphicFrame>
        <p:sp>
          <p:nvSpPr>
            <p:cNvPr id="7" name="Rectangle 6"/>
            <p:cNvSpPr/>
            <p:nvPr/>
          </p:nvSpPr>
          <p:spPr>
            <a:xfrm>
              <a:off x="228600" y="2057400"/>
              <a:ext cx="31343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u="sng" dirty="0" smtClean="0"/>
                <a:t>oxide-trapped charge</a:t>
              </a:r>
              <a:r>
                <a:rPr lang="en-US" b="1" dirty="0" smtClean="0"/>
                <a:t> response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0" y="5811560"/>
            <a:ext cx="9144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pt-PT" sz="2000" b="1" baseline="30000" dirty="0" smtClean="0">
                <a:solidFill>
                  <a:schemeClr val="accent4">
                    <a:lumMod val="75000"/>
                  </a:schemeClr>
                </a:solidFill>
                <a:ea typeface="+mj-ea"/>
                <a:cs typeface="+mj-cs"/>
              </a:rPr>
              <a:t>(*)</a:t>
            </a:r>
            <a:r>
              <a:rPr lang="pt-PT" sz="2000" b="1" dirty="0" smtClean="0">
                <a:solidFill>
                  <a:schemeClr val="accent4">
                    <a:lumMod val="75000"/>
                  </a:schemeClr>
                </a:solidFill>
                <a:ea typeface="+mj-ea"/>
                <a:cs typeface="+mj-cs"/>
              </a:rPr>
              <a:t> </a:t>
            </a:r>
            <a:r>
              <a:rPr lang="en-US" sz="1050" dirty="0" smtClean="0"/>
              <a:t>F.B. McLean, “Generic Impulse Response Function for MOS Systems and its Applications to Linear Response Analysis”, IEEE Trans. </a:t>
            </a:r>
            <a:r>
              <a:rPr lang="en-US" sz="1050" dirty="0" err="1" smtClean="0"/>
              <a:t>Nucl</a:t>
            </a:r>
            <a:r>
              <a:rPr lang="en-US" sz="1050" dirty="0" smtClean="0"/>
              <a:t>. Sci., Vol. 35, No. 6, 1988</a:t>
            </a:r>
            <a:endParaRPr lang="pt-PT" sz="1050" dirty="0" smtClean="0"/>
          </a:p>
          <a:p>
            <a:pPr lvl="0"/>
            <a:r>
              <a:rPr lang="en-US" sz="1050" dirty="0" smtClean="0"/>
              <a:t>V.S. </a:t>
            </a:r>
            <a:r>
              <a:rPr lang="en-US" sz="1050" dirty="0" err="1" smtClean="0"/>
              <a:t>Pershenkov</a:t>
            </a:r>
            <a:r>
              <a:rPr lang="en-US" sz="1050" dirty="0" smtClean="0"/>
              <a:t> et al. “Three-Point Method of </a:t>
            </a:r>
            <a:r>
              <a:rPr lang="en-US" sz="1050" dirty="0" err="1" smtClean="0"/>
              <a:t>Predicion</a:t>
            </a:r>
            <a:r>
              <a:rPr lang="en-US" sz="1050" dirty="0" smtClean="0"/>
              <a:t> of MOS device Response in Space Environments”,  IEEE Trans. </a:t>
            </a:r>
            <a:r>
              <a:rPr lang="en-US" sz="1050" dirty="0" err="1" smtClean="0"/>
              <a:t>Nucl</a:t>
            </a:r>
            <a:r>
              <a:rPr lang="en-US" sz="1050" dirty="0" smtClean="0"/>
              <a:t>. Sci., Vol. 40, No. 6, 1993.</a:t>
            </a:r>
          </a:p>
          <a:p>
            <a:pPr lvl="0"/>
            <a:r>
              <a:rPr lang="en-US" sz="1050" dirty="0" smtClean="0"/>
              <a:t>K. F. Galloway, M. </a:t>
            </a:r>
            <a:r>
              <a:rPr lang="en-US" sz="1050" dirty="0" err="1" smtClean="0"/>
              <a:t>Gaitan</a:t>
            </a:r>
            <a:r>
              <a:rPr lang="en-US" sz="1050" dirty="0" smtClean="0"/>
              <a:t> and T. J. Russell, “A Simple Model for Separating Interface and Oxide Charge Effects in MOS device Characteristics”, IEEE Trans. </a:t>
            </a:r>
            <a:r>
              <a:rPr lang="en-US" sz="1050" dirty="0" err="1" smtClean="0"/>
              <a:t>Nucl</a:t>
            </a:r>
            <a:r>
              <a:rPr lang="en-US" sz="1050" dirty="0" smtClean="0"/>
              <a:t>. Sci., Vol. NS-31, No. 6, 1984</a:t>
            </a:r>
            <a:endParaRPr lang="pt-PT" sz="1050" dirty="0" smtClean="0"/>
          </a:p>
          <a:p>
            <a:pPr lvl="0"/>
            <a:r>
              <a:rPr lang="en-US" sz="1050" dirty="0" smtClean="0"/>
              <a:t>Y. H. Shin et. al, “Analysis of Anomalous TDE Data on-board the KITSAT-1”, IEEE Trans. </a:t>
            </a:r>
            <a:r>
              <a:rPr lang="en-US" sz="1050" dirty="0" err="1" smtClean="0"/>
              <a:t>Nucl</a:t>
            </a:r>
            <a:r>
              <a:rPr lang="en-US" sz="1050" dirty="0" smtClean="0"/>
              <a:t>. Sci., Vol. 46, No. 6, 1999</a:t>
            </a:r>
            <a:endParaRPr lang="pt-PT" sz="1050" dirty="0"/>
          </a:p>
        </p:txBody>
      </p:sp>
      <p:grpSp>
        <p:nvGrpSpPr>
          <p:cNvPr id="35" name="Group 34"/>
          <p:cNvGrpSpPr/>
          <p:nvPr/>
        </p:nvGrpSpPr>
        <p:grpSpPr>
          <a:xfrm>
            <a:off x="5181600" y="1828800"/>
            <a:ext cx="3810000" cy="1752600"/>
            <a:chOff x="4800600" y="2057400"/>
            <a:chExt cx="3810000" cy="1752600"/>
          </a:xfrm>
        </p:grpSpPr>
        <p:sp>
          <p:nvSpPr>
            <p:cNvPr id="32" name="Rectangle 31"/>
            <p:cNvSpPr/>
            <p:nvPr/>
          </p:nvSpPr>
          <p:spPr>
            <a:xfrm>
              <a:off x="4800600" y="2133600"/>
              <a:ext cx="3810000" cy="1676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876800" y="2057400"/>
              <a:ext cx="3550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u="sng" dirty="0" smtClean="0"/>
                <a:t>interface trapped  charge</a:t>
              </a:r>
              <a:r>
                <a:rPr lang="en-US" b="1" dirty="0" smtClean="0"/>
                <a:t> response </a:t>
              </a:r>
              <a:endParaRPr lang="pt-PT" b="1" dirty="0"/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4953000" y="2438400"/>
              <a:ext cx="3493008" cy="1338263"/>
              <a:chOff x="4953000" y="3767137"/>
              <a:chExt cx="3493008" cy="1338263"/>
            </a:xfrm>
          </p:grpSpPr>
          <p:graphicFrame>
            <p:nvGraphicFramePr>
              <p:cNvPr id="3" name="Object 6"/>
              <p:cNvGraphicFramePr>
                <a:graphicFrameLocks noChangeAspect="1"/>
              </p:cNvGraphicFramePr>
              <p:nvPr/>
            </p:nvGraphicFramePr>
            <p:xfrm>
              <a:off x="4953000" y="3767137"/>
              <a:ext cx="2242608" cy="545499"/>
            </p:xfrm>
            <a:graphic>
              <a:graphicData uri="http://schemas.openxmlformats.org/presentationml/2006/ole">
                <p:oleObj spid="_x0000_s140294" name="Equation" r:id="rId5" imgW="1066337" imgH="253890" progId="Equation.3">
                  <p:embed/>
                </p:oleObj>
              </a:graphicData>
            </a:graphic>
          </p:graphicFrame>
          <p:graphicFrame>
            <p:nvGraphicFramePr>
              <p:cNvPr id="140296" name="Object 8"/>
              <p:cNvGraphicFramePr>
                <a:graphicFrameLocks noChangeAspect="1"/>
              </p:cNvGraphicFramePr>
              <p:nvPr/>
            </p:nvGraphicFramePr>
            <p:xfrm>
              <a:off x="4953000" y="4300537"/>
              <a:ext cx="3493008" cy="457200"/>
            </p:xfrm>
            <a:graphic>
              <a:graphicData uri="http://schemas.openxmlformats.org/presentationml/2006/ole">
                <p:oleObj spid="_x0000_s140296" name="Equation" r:id="rId6" imgW="1803400" imgH="241300" progId="Equation.3">
                  <p:embed/>
                </p:oleObj>
              </a:graphicData>
            </a:graphic>
          </p:graphicFrame>
          <p:graphicFrame>
            <p:nvGraphicFramePr>
              <p:cNvPr id="140298" name="Object 10"/>
              <p:cNvGraphicFramePr>
                <a:graphicFrameLocks noChangeAspect="1"/>
              </p:cNvGraphicFramePr>
              <p:nvPr/>
            </p:nvGraphicFramePr>
            <p:xfrm>
              <a:off x="4953000" y="4757737"/>
              <a:ext cx="1636713" cy="347663"/>
            </p:xfrm>
            <a:graphic>
              <a:graphicData uri="http://schemas.openxmlformats.org/presentationml/2006/ole">
                <p:oleObj spid="_x0000_s140298" name="Equation" r:id="rId7" imgW="1079280" imgH="228600" progId="Equation.3">
                  <p:embed/>
                </p:oleObj>
              </a:graphicData>
            </a:graphic>
          </p:graphicFrame>
        </p:grpSp>
      </p:grpSp>
      <p:sp>
        <p:nvSpPr>
          <p:cNvPr id="140300" name="Rectangle 12"/>
          <p:cNvSpPr>
            <a:spLocks noChangeArrowheads="1"/>
          </p:cNvSpPr>
          <p:nvPr/>
        </p:nvSpPr>
        <p:spPr bwMode="auto">
          <a:xfrm>
            <a:off x="0" y="685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pt-PT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14700" y="4648200"/>
            <a:ext cx="251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u="sng" dirty="0" smtClean="0">
                <a:solidFill>
                  <a:srgbClr val="C00000"/>
                </a:solidFill>
              </a:rPr>
              <a:t>5 free Parameters</a:t>
            </a:r>
            <a:endParaRPr lang="pt-PT" sz="2400" dirty="0">
              <a:solidFill>
                <a:srgbClr val="C00000"/>
              </a:solidFill>
            </a:endParaRPr>
          </a:p>
        </p:txBody>
      </p:sp>
      <p:graphicFrame>
        <p:nvGraphicFramePr>
          <p:cNvPr id="140301" name="Object 13"/>
          <p:cNvGraphicFramePr>
            <a:graphicFrameLocks noChangeAspect="1"/>
          </p:cNvGraphicFramePr>
          <p:nvPr/>
        </p:nvGraphicFramePr>
        <p:xfrm>
          <a:off x="1828800" y="1371600"/>
          <a:ext cx="3068319" cy="757893"/>
        </p:xfrm>
        <a:graphic>
          <a:graphicData uri="http://schemas.openxmlformats.org/presentationml/2006/ole">
            <p:oleObj spid="_x0000_s140301" name="Equation" r:id="rId8" imgW="1117440" imgH="228600" progId="Equation.3">
              <p:embed/>
            </p:oleObj>
          </a:graphicData>
        </a:graphic>
      </p:graphicFrame>
      <p:sp>
        <p:nvSpPr>
          <p:cNvPr id="14030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40304" name="Rectangle 16"/>
          <p:cNvSpPr>
            <a:spLocks noChangeArrowheads="1"/>
          </p:cNvSpPr>
          <p:nvPr/>
        </p:nvSpPr>
        <p:spPr bwMode="auto">
          <a:xfrm>
            <a:off x="0" y="228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40305" name="Rectangle 1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pt-PT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0306" name="Object 18"/>
          <p:cNvGraphicFramePr>
            <a:graphicFrameLocks noChangeAspect="1"/>
          </p:cNvGraphicFramePr>
          <p:nvPr/>
        </p:nvGraphicFramePr>
        <p:xfrm>
          <a:off x="3429000" y="5181600"/>
          <a:ext cx="2286000" cy="491686"/>
        </p:xfrm>
        <a:graphic>
          <a:graphicData uri="http://schemas.openxmlformats.org/presentationml/2006/ole">
            <p:oleObj spid="_x0000_s140306" name="Equation" r:id="rId9" imgW="1091880" imgH="228600" progId="Equation.3">
              <p:embed/>
            </p:oleObj>
          </a:graphicData>
        </a:graphic>
      </p:graphicFrame>
      <p:grpSp>
        <p:nvGrpSpPr>
          <p:cNvPr id="31" name="Group 30"/>
          <p:cNvGrpSpPr/>
          <p:nvPr/>
        </p:nvGrpSpPr>
        <p:grpSpPr>
          <a:xfrm>
            <a:off x="381000" y="990600"/>
            <a:ext cx="1295400" cy="1295400"/>
            <a:chOff x="5105400" y="0"/>
            <a:chExt cx="2514600" cy="1927025"/>
          </a:xfrm>
        </p:grpSpPr>
        <p:sp>
          <p:nvSpPr>
            <p:cNvPr id="30" name="Rectangle 29"/>
            <p:cNvSpPr/>
            <p:nvPr/>
          </p:nvSpPr>
          <p:spPr>
            <a:xfrm>
              <a:off x="5105400" y="0"/>
              <a:ext cx="2514600" cy="19050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5105400" y="210979"/>
              <a:ext cx="2321169" cy="1716046"/>
              <a:chOff x="-4589761" y="-148674"/>
              <a:chExt cx="2912545" cy="2117354"/>
            </a:xfrm>
          </p:grpSpPr>
          <p:pic>
            <p:nvPicPr>
              <p:cNvPr id="140307" name="Picture 19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-4398534" y="-148674"/>
                <a:ext cx="2590801" cy="19197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" name="TextBox 25"/>
              <p:cNvSpPr txBox="1"/>
              <p:nvPr/>
            </p:nvSpPr>
            <p:spPr>
              <a:xfrm>
                <a:off x="-4589761" y="1588929"/>
                <a:ext cx="2912545" cy="379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PT" sz="1000" dirty="0" smtClean="0"/>
                  <a:t>Credits to G. Ristic</a:t>
                </a:r>
                <a:endParaRPr lang="pt-PT" sz="1000" dirty="0"/>
              </a:p>
            </p:txBody>
          </p:sp>
        </p:grpSp>
      </p:grpSp>
      <p:sp>
        <p:nvSpPr>
          <p:cNvPr id="36" name="Rectangle 35"/>
          <p:cNvSpPr/>
          <p:nvPr/>
        </p:nvSpPr>
        <p:spPr>
          <a:xfrm>
            <a:off x="4343400" y="3886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dirty="0" smtClean="0"/>
              <a:t>Conversion coefficient : </a:t>
            </a:r>
          </a:p>
          <a:p>
            <a:r>
              <a:rPr lang="pt-PT" dirty="0" smtClean="0"/>
              <a:t>build-up of interface states &lt;–hole annealing</a:t>
            </a:r>
          </a:p>
          <a:p>
            <a:endParaRPr lang="pt-PT" dirty="0"/>
          </a:p>
        </p:txBody>
      </p:sp>
      <p:sp>
        <p:nvSpPr>
          <p:cNvPr id="37" name="Oval 36"/>
          <p:cNvSpPr/>
          <p:nvPr/>
        </p:nvSpPr>
        <p:spPr>
          <a:xfrm>
            <a:off x="6400800" y="2743200"/>
            <a:ext cx="533400" cy="4572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cxnSp>
        <p:nvCxnSpPr>
          <p:cNvPr id="39" name="Straight Arrow Connector 38"/>
          <p:cNvCxnSpPr>
            <a:stCxn id="37" idx="4"/>
          </p:cNvCxnSpPr>
          <p:nvPr/>
        </p:nvCxnSpPr>
        <p:spPr>
          <a:xfrm flipH="1">
            <a:off x="6248400" y="3200400"/>
            <a:ext cx="419100" cy="7620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6" grpId="0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HDR irradiation</a:t>
            </a:r>
            <a:endParaRPr lang="pt-PT" dirty="0"/>
          </a:p>
        </p:txBody>
      </p:sp>
      <p:pic>
        <p:nvPicPr>
          <p:cNvPr id="142340" name="Picture 1" descr="Irr-HDR-RF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81300"/>
            <a:ext cx="2781300" cy="1885950"/>
          </a:xfrm>
          <a:prstGeom prst="rect">
            <a:avLst/>
          </a:prstGeom>
          <a:noFill/>
        </p:spPr>
      </p:pic>
      <p:pic>
        <p:nvPicPr>
          <p:cNvPr id="142339" name="Picture 5" descr="Irr-HDR-RF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95600" y="2781300"/>
            <a:ext cx="2781300" cy="1885950"/>
          </a:xfrm>
          <a:prstGeom prst="rect">
            <a:avLst/>
          </a:prstGeom>
          <a:noFill/>
        </p:spPr>
      </p:pic>
      <p:pic>
        <p:nvPicPr>
          <p:cNvPr id="142338" name="Picture 3" descr="Irr-HDR-RF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972050"/>
            <a:ext cx="2781300" cy="1885950"/>
          </a:xfrm>
          <a:prstGeom prst="rect">
            <a:avLst/>
          </a:prstGeom>
          <a:noFill/>
        </p:spPr>
      </p:pic>
      <p:pic>
        <p:nvPicPr>
          <p:cNvPr id="142337" name="Picture 4" descr="Irr-HDR-RF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95600" y="4972050"/>
            <a:ext cx="2781300" cy="1885950"/>
          </a:xfrm>
          <a:prstGeom prst="rect">
            <a:avLst/>
          </a:prstGeom>
          <a:noFill/>
        </p:spPr>
      </p:pic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aphicFrame>
        <p:nvGraphicFramePr>
          <p:cNvPr id="174081" name="Object 1"/>
          <p:cNvGraphicFramePr>
            <a:graphicFrameLocks noChangeAspect="1"/>
          </p:cNvGraphicFramePr>
          <p:nvPr/>
        </p:nvGraphicFramePr>
        <p:xfrm>
          <a:off x="4800600" y="1600200"/>
          <a:ext cx="3663950" cy="762000"/>
        </p:xfrm>
        <a:graphic>
          <a:graphicData uri="http://schemas.openxmlformats.org/presentationml/2006/ole">
            <p:oleObj spid="_x0000_s174081" name="Equation" r:id="rId8" imgW="2565360" imgH="533160" progId="Equation.3">
              <p:embed/>
            </p:oleObj>
          </a:graphicData>
        </a:graphic>
      </p:graphicFrame>
      <p:sp>
        <p:nvSpPr>
          <p:cNvPr id="1740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1" name="Rectangle 10"/>
          <p:cNvSpPr/>
          <p:nvPr/>
        </p:nvSpPr>
        <p:spPr>
          <a:xfrm>
            <a:off x="1560117" y="990600"/>
            <a:ext cx="60237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i="1" dirty="0" smtClean="0"/>
              <a:t>Up to 45 krad (SiO2) for  </a:t>
            </a:r>
            <a:r>
              <a:rPr lang="pt-PT" i="1" dirty="0" smtClean="0">
                <a:sym typeface="Symbol"/>
              </a:rPr>
              <a:t> = </a:t>
            </a:r>
            <a:r>
              <a:rPr lang="en-US" i="1" dirty="0" smtClean="0"/>
              <a:t>4.5 </a:t>
            </a:r>
            <a:r>
              <a:rPr lang="en-US" i="1" dirty="0" err="1" smtClean="0"/>
              <a:t>krad</a:t>
            </a:r>
            <a:r>
              <a:rPr lang="en-US" i="1" dirty="0" smtClean="0"/>
              <a:t>(SiO2)/h ~ 10h irradiation </a:t>
            </a:r>
            <a:endParaRPr lang="pt-PT" i="1" dirty="0"/>
          </a:p>
        </p:txBody>
      </p:sp>
      <p:grpSp>
        <p:nvGrpSpPr>
          <p:cNvPr id="17" name="Group 16"/>
          <p:cNvGrpSpPr/>
          <p:nvPr/>
        </p:nvGrpSpPr>
        <p:grpSpPr>
          <a:xfrm>
            <a:off x="5791200" y="3886200"/>
            <a:ext cx="2970918" cy="1461542"/>
            <a:chOff x="6705600" y="5029200"/>
            <a:chExt cx="2970918" cy="1461542"/>
          </a:xfrm>
        </p:grpSpPr>
        <p:pic>
          <p:nvPicPr>
            <p:cNvPr id="12" name="Picture 1" descr="RADFET"/>
            <p:cNvPicPr>
              <a:picLocks noChangeAspect="1" noChangeArrowheads="1"/>
            </p:cNvPicPr>
            <p:nvPr/>
          </p:nvPicPr>
          <p:blipFill>
            <a:blip r:embed="rId9" cstate="print"/>
            <a:srcRect l="28153" t="22943" r="25100" b="29295"/>
            <a:stretch>
              <a:fillRect/>
            </a:stretch>
          </p:blipFill>
          <p:spPr bwMode="auto">
            <a:xfrm>
              <a:off x="7239000" y="5029200"/>
              <a:ext cx="1905000" cy="1461542"/>
            </a:xfrm>
            <a:prstGeom prst="rect">
              <a:avLst/>
            </a:prstGeom>
            <a:noFill/>
          </p:spPr>
        </p:pic>
        <p:sp>
          <p:nvSpPr>
            <p:cNvPr id="13" name="TextBox 12"/>
            <p:cNvSpPr txBox="1"/>
            <p:nvPr/>
          </p:nvSpPr>
          <p:spPr>
            <a:xfrm>
              <a:off x="6705600" y="52578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RF0</a:t>
              </a:r>
              <a:endParaRPr lang="pt-PT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1440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RF3</a:t>
              </a:r>
              <a:endParaRPr lang="pt-PT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144000" y="54102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RF2</a:t>
              </a:r>
              <a:endParaRPr lang="pt-PT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7056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RF1</a:t>
              </a:r>
              <a:endParaRPr lang="pt-PT" dirty="0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0" y="1600200"/>
            <a:ext cx="457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PT" b="1" dirty="0" smtClean="0"/>
              <a:t>No temperature dependence is observed</a:t>
            </a:r>
          </a:p>
          <a:p>
            <a:pPr>
              <a:buFont typeface="Arial" pitchFamily="34" charset="0"/>
              <a:buChar char="•"/>
            </a:pPr>
            <a:r>
              <a:rPr lang="pt-PT" b="1" dirty="0" smtClean="0"/>
              <a:t>Only  fast response due to interface trapped states considered </a:t>
            </a:r>
            <a:endParaRPr lang="pt-P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98438"/>
            <a:ext cx="6553200" cy="715962"/>
          </a:xfrm>
        </p:spPr>
        <p:txBody>
          <a:bodyPr/>
          <a:lstStyle/>
          <a:p>
            <a:r>
              <a:rPr lang="pt-PT" dirty="0" smtClean="0"/>
              <a:t>LDR fit Method </a:t>
            </a:r>
            <a:endParaRPr lang="pt-PT" dirty="0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066800"/>
            <a:ext cx="3886200" cy="1754326"/>
            <a:chOff x="4114800" y="1219200"/>
            <a:chExt cx="3886200" cy="1754326"/>
          </a:xfrm>
        </p:grpSpPr>
        <p:sp>
          <p:nvSpPr>
            <p:cNvPr id="4" name="TextBox 3"/>
            <p:cNvSpPr txBox="1"/>
            <p:nvPr/>
          </p:nvSpPr>
          <p:spPr>
            <a:xfrm>
              <a:off x="4114800" y="1219200"/>
              <a:ext cx="3886200" cy="175432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t-PT" dirty="0" smtClean="0"/>
                <a:t>                            average values for each RADFET type  from fits to HDR data used as fixed parameters in LDR fits</a:t>
              </a:r>
            </a:p>
            <a:p>
              <a:pPr>
                <a:lnSpc>
                  <a:spcPct val="150000"/>
                </a:lnSpc>
              </a:pPr>
              <a:endParaRPr lang="pt-PT" dirty="0" smtClean="0"/>
            </a:p>
          </p:txBody>
        </p:sp>
        <p:graphicFrame>
          <p:nvGraphicFramePr>
            <p:cNvPr id="256002" name="Object 2"/>
            <p:cNvGraphicFramePr>
              <a:graphicFrameLocks noChangeAspect="1"/>
            </p:cNvGraphicFramePr>
            <p:nvPr/>
          </p:nvGraphicFramePr>
          <p:xfrm>
            <a:off x="4191000" y="1295400"/>
            <a:ext cx="1373188" cy="457200"/>
          </p:xfrm>
          <a:graphic>
            <a:graphicData uri="http://schemas.openxmlformats.org/presentationml/2006/ole">
              <p:oleObj spid="_x0000_s256002" name="Equation" r:id="rId4" imgW="825480" imgH="228600" progId="Equation.3">
                <p:embed/>
              </p:oleObj>
            </a:graphicData>
          </a:graphic>
        </p:graphicFrame>
      </p:grpSp>
      <p:graphicFrame>
        <p:nvGraphicFramePr>
          <p:cNvPr id="256003" name="Object 3"/>
          <p:cNvGraphicFramePr>
            <a:graphicFrameLocks noChangeAspect="1"/>
          </p:cNvGraphicFramePr>
          <p:nvPr/>
        </p:nvGraphicFramePr>
        <p:xfrm>
          <a:off x="3505200" y="3810000"/>
          <a:ext cx="1552575" cy="685800"/>
        </p:xfrm>
        <a:graphic>
          <a:graphicData uri="http://schemas.openxmlformats.org/presentationml/2006/ole">
            <p:oleObj spid="_x0000_s256003" name="Equation" r:id="rId5" imgW="622080" imgH="228600" progId="Equation.3">
              <p:embed/>
            </p:oleObj>
          </a:graphicData>
        </a:graphic>
      </p:graphicFrame>
      <p:sp>
        <p:nvSpPr>
          <p:cNvPr id="2560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9" name="TextBox 8"/>
          <p:cNvSpPr txBox="1"/>
          <p:nvPr/>
        </p:nvSpPr>
        <p:spPr>
          <a:xfrm>
            <a:off x="2432953" y="3048001"/>
            <a:ext cx="4278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/>
              <a:t>LDR fits with  2 free parameters</a:t>
            </a:r>
            <a:endParaRPr lang="pt-PT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066800" y="1143000"/>
            <a:ext cx="2667000" cy="161582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PT" dirty="0" smtClean="0"/>
              <a:t>Temperature dependence observed  </a:t>
            </a:r>
            <a:r>
              <a:rPr lang="pt-PT" dirty="0" smtClean="0">
                <a:sym typeface="Symbol"/>
              </a:rPr>
              <a:t>V</a:t>
            </a:r>
            <a:r>
              <a:rPr lang="pt-PT" baseline="-25000" dirty="0" smtClean="0">
                <a:sym typeface="Symbol"/>
              </a:rPr>
              <a:t>th</a:t>
            </a:r>
            <a:r>
              <a:rPr lang="pt-PT" dirty="0" smtClean="0">
                <a:sym typeface="Symbol"/>
              </a:rPr>
              <a:t> vs Dose  for LDR irradiation </a:t>
            </a:r>
            <a:r>
              <a:rPr lang="pt-PT" dirty="0" smtClean="0"/>
              <a:t>data!</a:t>
            </a:r>
          </a:p>
          <a:p>
            <a:endParaRPr lang="pt-PT" dirty="0"/>
          </a:p>
        </p:txBody>
      </p:sp>
      <p:sp>
        <p:nvSpPr>
          <p:cNvPr id="12" name="Down Arrow 11"/>
          <p:cNvSpPr/>
          <p:nvPr/>
        </p:nvSpPr>
        <p:spPr>
          <a:xfrm>
            <a:off x="3733800" y="2667000"/>
            <a:ext cx="838200" cy="457200"/>
          </a:xfrm>
          <a:prstGeom prst="downArrow">
            <a:avLst/>
          </a:prstGeom>
          <a:solidFill>
            <a:srgbClr val="C0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381000" y="4800600"/>
            <a:ext cx="35052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PT" dirty="0" smtClean="0"/>
              <a:t>Coefficient for slow component  for interface trapped charge build-up.</a:t>
            </a:r>
          </a:p>
          <a:p>
            <a:r>
              <a:rPr lang="pt-PT" dirty="0" smtClean="0"/>
              <a:t>Independent of T</a:t>
            </a:r>
            <a:endParaRPr lang="pt-PT" dirty="0"/>
          </a:p>
        </p:txBody>
      </p:sp>
      <p:sp>
        <p:nvSpPr>
          <p:cNvPr id="25600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aphicFrame>
        <p:nvGraphicFramePr>
          <p:cNvPr id="3" name="Object 6"/>
          <p:cNvGraphicFramePr>
            <a:graphicFrameLocks noChangeAspect="1"/>
          </p:cNvGraphicFramePr>
          <p:nvPr/>
        </p:nvGraphicFramePr>
        <p:xfrm>
          <a:off x="5257800" y="4953000"/>
          <a:ext cx="2901835" cy="676275"/>
        </p:xfrm>
        <a:graphic>
          <a:graphicData uri="http://schemas.openxmlformats.org/presentationml/2006/ole">
            <p:oleObj spid="_x0000_s256006" name="Equation" r:id="rId6" imgW="2260600" imgH="508000" progId="Equation.3">
              <p:embed/>
            </p:oleObj>
          </a:graphicData>
        </a:graphic>
      </p:graphicFrame>
      <p:sp>
        <p:nvSpPr>
          <p:cNvPr id="18" name="Down Arrow 17"/>
          <p:cNvSpPr/>
          <p:nvPr/>
        </p:nvSpPr>
        <p:spPr>
          <a:xfrm rot="3377928">
            <a:off x="2819400" y="4267200"/>
            <a:ext cx="609600" cy="381000"/>
          </a:xfrm>
          <a:prstGeom prst="downArrow">
            <a:avLst/>
          </a:prstGeom>
          <a:solidFill>
            <a:srgbClr val="C0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Down Arrow 18"/>
          <p:cNvSpPr/>
          <p:nvPr/>
        </p:nvSpPr>
        <p:spPr>
          <a:xfrm rot="17532296">
            <a:off x="5396962" y="4202289"/>
            <a:ext cx="609600" cy="381000"/>
          </a:xfrm>
          <a:prstGeom prst="downArrow">
            <a:avLst/>
          </a:prstGeom>
          <a:solidFill>
            <a:srgbClr val="C0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LDR irradiation</a:t>
            </a:r>
            <a:endParaRPr lang="pt-PT" dirty="0"/>
          </a:p>
        </p:txBody>
      </p:sp>
      <p:grpSp>
        <p:nvGrpSpPr>
          <p:cNvPr id="17" name="Group 16"/>
          <p:cNvGrpSpPr/>
          <p:nvPr/>
        </p:nvGrpSpPr>
        <p:grpSpPr>
          <a:xfrm>
            <a:off x="152400" y="2867025"/>
            <a:ext cx="5695950" cy="3838575"/>
            <a:chOff x="152400" y="1600200"/>
            <a:chExt cx="5695950" cy="3838575"/>
          </a:xfrm>
        </p:grpSpPr>
        <p:pic>
          <p:nvPicPr>
            <p:cNvPr id="144388" name="Picture 6" descr="Irr-LDR-RF0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2400" y="1600200"/>
              <a:ext cx="2847975" cy="1933575"/>
            </a:xfrm>
            <a:prstGeom prst="rect">
              <a:avLst/>
            </a:prstGeom>
            <a:noFill/>
          </p:spPr>
        </p:pic>
        <p:pic>
          <p:nvPicPr>
            <p:cNvPr id="144387" name="Picture 7" descr="Irr-LDR-RF1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00375" y="1600200"/>
              <a:ext cx="2847975" cy="1933575"/>
            </a:xfrm>
            <a:prstGeom prst="rect">
              <a:avLst/>
            </a:prstGeom>
            <a:noFill/>
          </p:spPr>
        </p:pic>
        <p:pic>
          <p:nvPicPr>
            <p:cNvPr id="144386" name="Picture 9" descr="Irr-LDR-RF2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2400" y="3505200"/>
              <a:ext cx="2847975" cy="1933575"/>
            </a:xfrm>
            <a:prstGeom prst="rect">
              <a:avLst/>
            </a:prstGeom>
            <a:noFill/>
          </p:spPr>
        </p:pic>
        <p:pic>
          <p:nvPicPr>
            <p:cNvPr id="144385" name="Picture 10" descr="Irr-LDR-RF3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000375" y="3505200"/>
              <a:ext cx="2847975" cy="1933575"/>
            </a:xfrm>
            <a:prstGeom prst="rect">
              <a:avLst/>
            </a:prstGeom>
            <a:noFill/>
          </p:spPr>
        </p:pic>
      </p:grpSp>
      <p:sp>
        <p:nvSpPr>
          <p:cNvPr id="1443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4439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0" name="Rectangle 9"/>
          <p:cNvSpPr/>
          <p:nvPr/>
        </p:nvSpPr>
        <p:spPr>
          <a:xfrm>
            <a:off x="1722021" y="990600"/>
            <a:ext cx="5699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i="1" dirty="0" smtClean="0"/>
              <a:t>Up to 52 krad (SiO2) for  </a:t>
            </a:r>
            <a:r>
              <a:rPr lang="pt-PT" i="1" dirty="0" smtClean="0">
                <a:sym typeface="Symbol"/>
              </a:rPr>
              <a:t> = 0</a:t>
            </a:r>
            <a:r>
              <a:rPr lang="en-US" i="1" dirty="0" smtClean="0"/>
              <a:t>.0324 </a:t>
            </a:r>
            <a:r>
              <a:rPr lang="en-US" i="1" dirty="0" err="1" smtClean="0"/>
              <a:t>krad</a:t>
            </a:r>
            <a:r>
              <a:rPr lang="en-US" i="1" dirty="0" smtClean="0"/>
              <a:t>(SiO2)/h  ~ 67 days</a:t>
            </a:r>
            <a:endParaRPr lang="pt-PT" i="1" dirty="0"/>
          </a:p>
        </p:txBody>
      </p:sp>
      <p:grpSp>
        <p:nvGrpSpPr>
          <p:cNvPr id="11" name="Group 10"/>
          <p:cNvGrpSpPr/>
          <p:nvPr/>
        </p:nvGrpSpPr>
        <p:grpSpPr>
          <a:xfrm>
            <a:off x="6173082" y="3581400"/>
            <a:ext cx="2970918" cy="1461542"/>
            <a:chOff x="6705600" y="5029200"/>
            <a:chExt cx="2970918" cy="1461542"/>
          </a:xfrm>
        </p:grpSpPr>
        <p:pic>
          <p:nvPicPr>
            <p:cNvPr id="12" name="Picture 1" descr="RADFET"/>
            <p:cNvPicPr>
              <a:picLocks noChangeAspect="1" noChangeArrowheads="1"/>
            </p:cNvPicPr>
            <p:nvPr/>
          </p:nvPicPr>
          <p:blipFill>
            <a:blip r:embed="rId8" cstate="print"/>
            <a:srcRect l="28153" t="22943" r="25100" b="29295"/>
            <a:stretch>
              <a:fillRect/>
            </a:stretch>
          </p:blipFill>
          <p:spPr bwMode="auto">
            <a:xfrm>
              <a:off x="7239000" y="5029200"/>
              <a:ext cx="1905000" cy="1461542"/>
            </a:xfrm>
            <a:prstGeom prst="rect">
              <a:avLst/>
            </a:prstGeom>
            <a:noFill/>
          </p:spPr>
        </p:pic>
        <p:sp>
          <p:nvSpPr>
            <p:cNvPr id="13" name="TextBox 12"/>
            <p:cNvSpPr txBox="1"/>
            <p:nvPr/>
          </p:nvSpPr>
          <p:spPr>
            <a:xfrm>
              <a:off x="6705600" y="52578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RF0</a:t>
              </a:r>
              <a:endParaRPr lang="pt-PT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1440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RF3</a:t>
              </a:r>
              <a:endParaRPr lang="pt-PT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144000" y="54102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RF2</a:t>
              </a:r>
              <a:endParaRPr lang="pt-PT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7056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RF1</a:t>
              </a:r>
              <a:endParaRPr lang="pt-PT" dirty="0"/>
            </a:p>
          </p:txBody>
        </p:sp>
      </p:grpSp>
      <p:graphicFrame>
        <p:nvGraphicFramePr>
          <p:cNvPr id="3" name="Object 8"/>
          <p:cNvGraphicFramePr>
            <a:graphicFrameLocks noChangeAspect="1"/>
          </p:cNvGraphicFramePr>
          <p:nvPr/>
        </p:nvGraphicFramePr>
        <p:xfrm>
          <a:off x="228599" y="1676400"/>
          <a:ext cx="6880077" cy="899961"/>
        </p:xfrm>
        <a:graphic>
          <a:graphicData uri="http://schemas.openxmlformats.org/presentationml/2006/ole">
            <p:oleObj spid="_x0000_s144392" name="Equation" r:id="rId9" imgW="4292600" imgH="558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LDR irradiation free fit parameters</a:t>
            </a:r>
            <a:endParaRPr lang="pt-PT" dirty="0"/>
          </a:p>
        </p:txBody>
      </p:sp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447800"/>
            <a:ext cx="7073672" cy="440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Temperature dependence</a:t>
            </a:r>
            <a:endParaRPr lang="pt-PT" dirty="0"/>
          </a:p>
        </p:txBody>
      </p:sp>
      <p:pic>
        <p:nvPicPr>
          <p:cNvPr id="146436" name="Picture 10" descr="Tdep-LDR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" y="1009650"/>
            <a:ext cx="2847975" cy="1933575"/>
          </a:xfrm>
          <a:prstGeom prst="rect">
            <a:avLst/>
          </a:prstGeom>
          <a:noFill/>
        </p:spPr>
      </p:pic>
      <p:pic>
        <p:nvPicPr>
          <p:cNvPr id="146435" name="Picture 14" descr="Tdep-LDR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52775" y="1009650"/>
            <a:ext cx="2847975" cy="1933575"/>
          </a:xfrm>
          <a:prstGeom prst="rect">
            <a:avLst/>
          </a:prstGeom>
          <a:noFill/>
        </p:spPr>
      </p:pic>
      <p:pic>
        <p:nvPicPr>
          <p:cNvPr id="146434" name="Picture 17" descr="Tdep-LDR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171825"/>
            <a:ext cx="2847975" cy="1933575"/>
          </a:xfrm>
          <a:prstGeom prst="rect">
            <a:avLst/>
          </a:prstGeom>
          <a:noFill/>
        </p:spPr>
      </p:pic>
      <p:pic>
        <p:nvPicPr>
          <p:cNvPr id="146433" name="Picture 19" descr="Tdep-LDR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52775" y="3171825"/>
            <a:ext cx="2847975" cy="1933575"/>
          </a:xfrm>
          <a:prstGeom prst="rect">
            <a:avLst/>
          </a:prstGeom>
          <a:noFill/>
        </p:spPr>
      </p:pic>
      <p:sp>
        <p:nvSpPr>
          <p:cNvPr id="14643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4644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6439" name="Object 7"/>
          <p:cNvGraphicFramePr>
            <a:graphicFrameLocks noChangeAspect="1"/>
          </p:cNvGraphicFramePr>
          <p:nvPr/>
        </p:nvGraphicFramePr>
        <p:xfrm>
          <a:off x="0" y="5410200"/>
          <a:ext cx="3951836" cy="807996"/>
        </p:xfrm>
        <a:graphic>
          <a:graphicData uri="http://schemas.openxmlformats.org/presentationml/2006/ole">
            <p:oleObj spid="_x0000_s146439" name="Equation" r:id="rId8" imgW="2565400" imgH="508000" progId="Equation.3">
              <p:embed/>
            </p:oleObj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6173082" y="990600"/>
            <a:ext cx="2970918" cy="1461542"/>
            <a:chOff x="6705600" y="5029200"/>
            <a:chExt cx="2970918" cy="1461542"/>
          </a:xfrm>
        </p:grpSpPr>
        <p:pic>
          <p:nvPicPr>
            <p:cNvPr id="11" name="Picture 1" descr="RADFET"/>
            <p:cNvPicPr>
              <a:picLocks noChangeAspect="1" noChangeArrowheads="1"/>
            </p:cNvPicPr>
            <p:nvPr/>
          </p:nvPicPr>
          <p:blipFill>
            <a:blip r:embed="rId9" cstate="print"/>
            <a:srcRect l="28153" t="22943" r="25100" b="29295"/>
            <a:stretch>
              <a:fillRect/>
            </a:stretch>
          </p:blipFill>
          <p:spPr bwMode="auto">
            <a:xfrm>
              <a:off x="7239000" y="5029200"/>
              <a:ext cx="1905000" cy="1461542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6705600" y="52578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RF0</a:t>
              </a:r>
              <a:endParaRPr lang="pt-PT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440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RF3</a:t>
              </a:r>
              <a:endParaRPr lang="pt-PT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144000" y="54102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RF2</a:t>
              </a:r>
              <a:endParaRPr lang="pt-PT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7056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RF1</a:t>
              </a:r>
              <a:endParaRPr lang="pt-PT" dirty="0"/>
            </a:p>
          </p:txBody>
        </p:sp>
      </p:grpSp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43400" y="5257800"/>
            <a:ext cx="4724400" cy="153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2486456" y="6324600"/>
            <a:ext cx="17807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/>
              <a:t>With E</a:t>
            </a:r>
            <a:r>
              <a:rPr lang="pt-PT" sz="1600" baseline="-25000" dirty="0" smtClean="0"/>
              <a:t>t,max</a:t>
            </a:r>
            <a:r>
              <a:rPr lang="pt-PT" sz="1600" dirty="0" smtClean="0"/>
              <a:t>=0.65 eV</a:t>
            </a:r>
            <a:endParaRPr lang="pt-PT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RADFET Calibration</a:t>
            </a:r>
            <a:endParaRPr lang="pt-PT" dirty="0"/>
          </a:p>
        </p:txBody>
      </p:sp>
      <p:pic>
        <p:nvPicPr>
          <p:cNvPr id="227337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5442" y="2971800"/>
            <a:ext cx="7333116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7338" name="Object 10"/>
          <p:cNvGraphicFramePr>
            <a:graphicFrameLocks noChangeAspect="1"/>
          </p:cNvGraphicFramePr>
          <p:nvPr/>
        </p:nvGraphicFramePr>
        <p:xfrm>
          <a:off x="1389062" y="1447800"/>
          <a:ext cx="6365875" cy="430369"/>
        </p:xfrm>
        <a:graphic>
          <a:graphicData uri="http://schemas.openxmlformats.org/presentationml/2006/ole">
            <p:oleObj spid="_x0000_s227338" name="Equation" r:id="rId5" imgW="3365500" imgH="228600" progId="Equation.3">
              <p:embed/>
            </p:oleObj>
          </a:graphicData>
        </a:graphic>
      </p:graphicFrame>
      <p:graphicFrame>
        <p:nvGraphicFramePr>
          <p:cNvPr id="227339" name="Object 11"/>
          <p:cNvGraphicFramePr>
            <a:graphicFrameLocks noChangeAspect="1"/>
          </p:cNvGraphicFramePr>
          <p:nvPr/>
        </p:nvGraphicFramePr>
        <p:xfrm>
          <a:off x="1371600" y="2057400"/>
          <a:ext cx="1679201" cy="453118"/>
        </p:xfrm>
        <a:graphic>
          <a:graphicData uri="http://schemas.openxmlformats.org/presentationml/2006/ole">
            <p:oleObj spid="_x0000_s227339" name="Equation" r:id="rId6" imgW="1803400" imgH="482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Dose vs </a:t>
            </a:r>
            <a:r>
              <a:rPr lang="pt-PT" dirty="0" smtClean="0">
                <a:sym typeface="Symbol"/>
              </a:rPr>
              <a:t>V</a:t>
            </a:r>
            <a:r>
              <a:rPr lang="pt-PT" baseline="-25000" dirty="0" smtClean="0">
                <a:sym typeface="Symbol"/>
              </a:rPr>
              <a:t>th </a:t>
            </a:r>
            <a:r>
              <a:rPr lang="pt-PT" dirty="0" smtClean="0"/>
              <a:t>calibration curves</a:t>
            </a:r>
            <a:endParaRPr lang="pt-PT" dirty="0"/>
          </a:p>
        </p:txBody>
      </p:sp>
      <p:pic>
        <p:nvPicPr>
          <p:cNvPr id="152580" name="Picture 26" descr="LDR-inv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514600"/>
            <a:ext cx="3406140" cy="2125980"/>
          </a:xfrm>
          <a:prstGeom prst="rect">
            <a:avLst/>
          </a:prstGeom>
          <a:noFill/>
        </p:spPr>
      </p:pic>
      <p:pic>
        <p:nvPicPr>
          <p:cNvPr id="152579" name="Picture 27" descr="LDR-inv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2518410"/>
            <a:ext cx="3406140" cy="2125980"/>
          </a:xfrm>
          <a:prstGeom prst="rect">
            <a:avLst/>
          </a:prstGeom>
          <a:noFill/>
        </p:spPr>
      </p:pic>
      <p:pic>
        <p:nvPicPr>
          <p:cNvPr id="152578" name="Picture 28" descr="LDR-inv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65860" y="4732020"/>
            <a:ext cx="3406140" cy="2125980"/>
          </a:xfrm>
          <a:prstGeom prst="rect">
            <a:avLst/>
          </a:prstGeom>
          <a:noFill/>
        </p:spPr>
      </p:pic>
      <p:pic>
        <p:nvPicPr>
          <p:cNvPr id="152577" name="Picture 29" descr="LDR-inv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4732020"/>
            <a:ext cx="3406140" cy="2125980"/>
          </a:xfrm>
          <a:prstGeom prst="rect">
            <a:avLst/>
          </a:prstGeom>
          <a:noFill/>
        </p:spPr>
      </p:pic>
      <p:sp>
        <p:nvSpPr>
          <p:cNvPr id="2314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14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pSp>
        <p:nvGrpSpPr>
          <p:cNvPr id="12" name="Group 11"/>
          <p:cNvGrpSpPr/>
          <p:nvPr/>
        </p:nvGrpSpPr>
        <p:grpSpPr>
          <a:xfrm>
            <a:off x="190941" y="990600"/>
            <a:ext cx="2891831" cy="1461542"/>
            <a:chOff x="6705600" y="5029200"/>
            <a:chExt cx="2970918" cy="1461542"/>
          </a:xfrm>
        </p:grpSpPr>
        <p:pic>
          <p:nvPicPr>
            <p:cNvPr id="13" name="Picture 1" descr="RADFET"/>
            <p:cNvPicPr>
              <a:picLocks noChangeAspect="1" noChangeArrowheads="1"/>
            </p:cNvPicPr>
            <p:nvPr/>
          </p:nvPicPr>
          <p:blipFill>
            <a:blip r:embed="rId7" cstate="print"/>
            <a:srcRect l="28153" t="22943" r="25100" b="29295"/>
            <a:stretch>
              <a:fillRect/>
            </a:stretch>
          </p:blipFill>
          <p:spPr bwMode="auto">
            <a:xfrm>
              <a:off x="7239000" y="5029200"/>
              <a:ext cx="1905000" cy="1461542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6705600" y="52578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RF0</a:t>
              </a:r>
              <a:endParaRPr lang="pt-PT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1440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RF3</a:t>
              </a:r>
              <a:endParaRPr lang="pt-PT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144000" y="54102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RF2</a:t>
              </a:r>
              <a:endParaRPr lang="pt-PT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7056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RF1</a:t>
              </a:r>
              <a:endParaRPr lang="pt-PT" dirty="0"/>
            </a:p>
          </p:txBody>
        </p:sp>
      </p:grpSp>
      <p:sp>
        <p:nvSpPr>
          <p:cNvPr id="18" name="Rectangle 17"/>
          <p:cNvSpPr/>
          <p:nvPr/>
        </p:nvSpPr>
        <p:spPr>
          <a:xfrm>
            <a:off x="1066800" y="2514600"/>
            <a:ext cx="3581400" cy="21336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9" name="TextBox 18"/>
          <p:cNvSpPr txBox="1"/>
          <p:nvPr/>
        </p:nvSpPr>
        <p:spPr>
          <a:xfrm>
            <a:off x="2286000" y="3962400"/>
            <a:ext cx="1806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>
                <a:solidFill>
                  <a:srgbClr val="C00000"/>
                </a:solidFill>
              </a:rPr>
              <a:t>Used in the CTTB</a:t>
            </a:r>
            <a:endParaRPr lang="pt-PT" b="1" dirty="0">
              <a:solidFill>
                <a:srgbClr val="C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00" y="990600"/>
            <a:ext cx="1371600" cy="6858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0" name="Rectangle 19"/>
          <p:cNvSpPr/>
          <p:nvPr/>
        </p:nvSpPr>
        <p:spPr>
          <a:xfrm>
            <a:off x="3581400" y="12954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b="1" dirty="0" smtClean="0"/>
              <a:t>The response of RFs 300/50 s and p is slighlty less  dependent on the temperature  than RFs 690/15 s and p.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dirty="0"/>
          </a:p>
        </p:txBody>
      </p:sp>
      <p:pic>
        <p:nvPicPr>
          <p:cNvPr id="5" name="Picture 4" descr="dddv.png"/>
          <p:cNvPicPr/>
          <p:nvPr/>
        </p:nvPicPr>
        <p:blipFill>
          <a:blip r:embed="rId3" cstate="print"/>
          <a:srcRect l="2285" t="5935" r="6678"/>
          <a:stretch>
            <a:fillRect/>
          </a:stretch>
        </p:blipFill>
        <p:spPr>
          <a:xfrm>
            <a:off x="1204912" y="950030"/>
            <a:ext cx="6734175" cy="49387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28800" y="1178630"/>
            <a:ext cx="1295400" cy="121920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Rectangle 6"/>
          <p:cNvSpPr/>
          <p:nvPr/>
        </p:nvSpPr>
        <p:spPr>
          <a:xfrm>
            <a:off x="1752600" y="838200"/>
            <a:ext cx="18060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b="1" dirty="0" smtClean="0">
                <a:solidFill>
                  <a:srgbClr val="C00000"/>
                </a:solidFill>
              </a:rPr>
              <a:t>Used in the CTTB</a:t>
            </a:r>
            <a:endParaRPr lang="pt-PT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1219200" y="6042392"/>
            <a:ext cx="731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/>
              <a:t>RFs 300/50 have better performance </a:t>
            </a:r>
            <a:r>
              <a:rPr lang="pt-PT" sz="2000" b="1" dirty="0" smtClean="0"/>
              <a:t>(resolving power) </a:t>
            </a:r>
          </a:p>
          <a:p>
            <a:pPr algn="ctr"/>
            <a:r>
              <a:rPr lang="pt-PT" sz="2000" b="1" dirty="0" smtClean="0"/>
              <a:t>as </a:t>
            </a:r>
            <a:r>
              <a:rPr lang="pt-PT" sz="2000" b="1" dirty="0" smtClean="0"/>
              <a:t>T and Dose increase.</a:t>
            </a:r>
            <a:endParaRPr lang="pt-PT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Annealing Temperature monitoring</a:t>
            </a:r>
            <a:endParaRPr lang="pt-PT" dirty="0"/>
          </a:p>
        </p:txBody>
      </p:sp>
      <p:sp>
        <p:nvSpPr>
          <p:cNvPr id="136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190500" y="5791200"/>
            <a:ext cx="8763000" cy="64633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12858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Temperature logging data recorded in the heated RADFET boards, during the annealing phase of the </a:t>
            </a:r>
            <a:r>
              <a:rPr lang="en-US" sz="1400" i="1" dirty="0" smtClean="0">
                <a:solidFill>
                  <a:srgbClr val="00000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RADFETs  Difference between the measured temperature for each annealing point and the average value for the 20 available measurements, for the 60°C and 80°C sets 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6200" name="Rectangle 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endParaRPr kumimoji="0" lang="pt-PT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3000"/>
            <a:ext cx="4343400" cy="1930400"/>
          </a:xfrm>
          <a:prstGeom prst="rect">
            <a:avLst/>
          </a:prstGeom>
          <a:noFill/>
        </p:spPr>
      </p:pic>
      <p:pic>
        <p:nvPicPr>
          <p:cNvPr id="10" name="Picture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3733800"/>
            <a:ext cx="4343399" cy="1739900"/>
          </a:xfrm>
          <a:prstGeom prst="rect">
            <a:avLst/>
          </a:prstGeom>
          <a:noFill/>
        </p:spPr>
      </p:pic>
      <p:pic>
        <p:nvPicPr>
          <p:cNvPr id="11" name="Picture 1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1219201"/>
            <a:ext cx="40290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76799" y="3657600"/>
            <a:ext cx="4267201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Annealing</a:t>
            </a:r>
            <a:endParaRPr lang="pt-PT" sz="2000" dirty="0"/>
          </a:p>
        </p:txBody>
      </p:sp>
      <p:sp>
        <p:nvSpPr>
          <p:cNvPr id="259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5" name="Rectangle 4"/>
          <p:cNvSpPr/>
          <p:nvPr/>
        </p:nvSpPr>
        <p:spPr>
          <a:xfrm>
            <a:off x="0" y="6320135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200" dirty="0" smtClean="0"/>
              <a:t>(*) G. S. </a:t>
            </a:r>
            <a:r>
              <a:rPr lang="en-US" sz="1200" dirty="0" err="1" smtClean="0"/>
              <a:t>Ristic</a:t>
            </a:r>
            <a:r>
              <a:rPr lang="en-US" sz="1200" dirty="0" smtClean="0"/>
              <a:t>, N. </a:t>
            </a:r>
            <a:r>
              <a:rPr lang="en-US" sz="1200" dirty="0" err="1" smtClean="0"/>
              <a:t>Vasovic</a:t>
            </a:r>
            <a:r>
              <a:rPr lang="en-US" sz="1200" dirty="0" smtClean="0"/>
              <a:t> and </a:t>
            </a:r>
            <a:r>
              <a:rPr lang="en-US" sz="1200" dirty="0" err="1" smtClean="0"/>
              <a:t>A.Jaksic,”The</a:t>
            </a:r>
            <a:r>
              <a:rPr lang="en-US" sz="1200" dirty="0" smtClean="0"/>
              <a:t> fixed oxide trap modeling during isothermal and isochronal annealing of irradiated RADFETs”, J. </a:t>
            </a:r>
            <a:r>
              <a:rPr lang="en-US" sz="1200" dirty="0" err="1" smtClean="0"/>
              <a:t>Phys.D</a:t>
            </a:r>
            <a:r>
              <a:rPr lang="en-US" sz="1200" dirty="0" smtClean="0"/>
              <a:t>. : Appl. Phys. 45 (2012) 305101</a:t>
            </a:r>
            <a:endParaRPr lang="pt-PT" sz="1200" dirty="0" smtClean="0"/>
          </a:p>
        </p:txBody>
      </p:sp>
      <p:sp>
        <p:nvSpPr>
          <p:cNvPr id="259076" name="Rectangle 4"/>
          <p:cNvSpPr>
            <a:spLocks noChangeArrowheads="1"/>
          </p:cNvSpPr>
          <p:nvPr/>
        </p:nvSpPr>
        <p:spPr bwMode="auto">
          <a:xfrm>
            <a:off x="342900" y="1264622"/>
            <a:ext cx="845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Fixed Trap density during isothermal annealing is given </a:t>
            </a:r>
            <a:r>
              <a:rPr lang="en-US" dirty="0" smtClean="0">
                <a:ea typeface="Calibri" pitchFamily="34" charset="0"/>
                <a:cs typeface="Times New Roman" pitchFamily="18" charset="0"/>
              </a:rPr>
              <a:t>by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the sum of the positively charged fixed trap (PCTFs) density </a:t>
            </a:r>
            <a:r>
              <a:rPr lang="en-US" dirty="0" smtClean="0"/>
              <a:t> and negatively charged fixed trap density (NCFT). </a:t>
            </a:r>
            <a:r>
              <a:rPr lang="pt-PT" dirty="0" smtClean="0"/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(*)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5907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aphicFrame>
        <p:nvGraphicFramePr>
          <p:cNvPr id="259078" name="Object 6"/>
          <p:cNvGraphicFramePr>
            <a:graphicFrameLocks noChangeAspect="1"/>
          </p:cNvGraphicFramePr>
          <p:nvPr/>
        </p:nvGraphicFramePr>
        <p:xfrm>
          <a:off x="381000" y="2362200"/>
          <a:ext cx="8382000" cy="533400"/>
        </p:xfrm>
        <a:graphic>
          <a:graphicData uri="http://schemas.openxmlformats.org/presentationml/2006/ole">
            <p:oleObj spid="_x0000_s259078" name="Equation" r:id="rId4" imgW="4203700" imgH="266700" progId="Equation.3">
              <p:embed/>
            </p:oleObj>
          </a:graphicData>
        </a:graphic>
      </p:graphicFrame>
      <p:sp>
        <p:nvSpPr>
          <p:cNvPr id="25908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aphicFrame>
        <p:nvGraphicFramePr>
          <p:cNvPr id="259080" name="Object 8"/>
          <p:cNvGraphicFramePr>
            <a:graphicFrameLocks noChangeAspect="1"/>
          </p:cNvGraphicFramePr>
          <p:nvPr/>
        </p:nvGraphicFramePr>
        <p:xfrm>
          <a:off x="457200" y="3567953"/>
          <a:ext cx="2377440" cy="699247"/>
        </p:xfrm>
        <a:graphic>
          <a:graphicData uri="http://schemas.openxmlformats.org/presentationml/2006/ole">
            <p:oleObj spid="_x0000_s259080" name="Equation" r:id="rId5" imgW="1459866" imgH="431613" progId="Equation.3">
              <p:embed/>
            </p:oleObj>
          </a:graphicData>
        </a:graphic>
      </p:graphicFrame>
      <p:sp>
        <p:nvSpPr>
          <p:cNvPr id="259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259092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aphicFrame>
        <p:nvGraphicFramePr>
          <p:cNvPr id="259091" name="Object 19"/>
          <p:cNvGraphicFramePr>
            <a:graphicFrameLocks noChangeAspect="1"/>
          </p:cNvGraphicFramePr>
          <p:nvPr/>
        </p:nvGraphicFramePr>
        <p:xfrm>
          <a:off x="3352800" y="4724400"/>
          <a:ext cx="2841625" cy="650875"/>
        </p:xfrm>
        <a:graphic>
          <a:graphicData uri="http://schemas.openxmlformats.org/presentationml/2006/ole">
            <p:oleObj spid="_x0000_s259091" name="Equation" r:id="rId6" imgW="1066680" imgH="241200" progId="Equation.3">
              <p:embed/>
            </p:oleObj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33400" y="4800600"/>
            <a:ext cx="24478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400" b="1" u="sng" dirty="0" smtClean="0">
                <a:solidFill>
                  <a:srgbClr val="C00000"/>
                </a:solidFill>
              </a:rPr>
              <a:t>4 free Parameters</a:t>
            </a:r>
          </a:p>
          <a:p>
            <a:endParaRPr lang="pt-PT" sz="2400" dirty="0">
              <a:solidFill>
                <a:srgbClr val="C00000"/>
              </a:solidFill>
            </a:endParaRPr>
          </a:p>
        </p:txBody>
      </p:sp>
      <p:sp>
        <p:nvSpPr>
          <p:cNvPr id="259104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aphicFrame>
        <p:nvGraphicFramePr>
          <p:cNvPr id="259103" name="Object 31"/>
          <p:cNvGraphicFramePr>
            <a:graphicFrameLocks noChangeAspect="1"/>
          </p:cNvGraphicFramePr>
          <p:nvPr/>
        </p:nvGraphicFramePr>
        <p:xfrm>
          <a:off x="3124200" y="3657600"/>
          <a:ext cx="5050971" cy="609600"/>
        </p:xfrm>
        <a:graphic>
          <a:graphicData uri="http://schemas.openxmlformats.org/presentationml/2006/ole">
            <p:oleObj spid="_x0000_s259103" name="Equation" r:id="rId7" imgW="2209800" imgH="266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Annealing </a:t>
            </a:r>
            <a:br>
              <a:rPr lang="pt-PT" dirty="0" smtClean="0"/>
            </a:br>
            <a:r>
              <a:rPr lang="pt-PT" dirty="0" smtClean="0"/>
              <a:t>HDR irradiated (271 days)</a:t>
            </a:r>
            <a:endParaRPr lang="pt-PT" dirty="0"/>
          </a:p>
        </p:txBody>
      </p:sp>
      <p:pic>
        <p:nvPicPr>
          <p:cNvPr id="150532" name="Picture 13" descr="Ann-HDR-RF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1295400"/>
            <a:ext cx="2847975" cy="1933575"/>
          </a:xfrm>
          <a:prstGeom prst="rect">
            <a:avLst/>
          </a:prstGeom>
          <a:noFill/>
        </p:spPr>
      </p:pic>
      <p:pic>
        <p:nvPicPr>
          <p:cNvPr id="150531" name="Picture 14" descr="Ann-HDR-RF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05175" y="1295400"/>
            <a:ext cx="2838450" cy="1924050"/>
          </a:xfrm>
          <a:prstGeom prst="rect">
            <a:avLst/>
          </a:prstGeom>
          <a:noFill/>
        </p:spPr>
      </p:pic>
      <p:pic>
        <p:nvPicPr>
          <p:cNvPr id="150530" name="Picture 16" descr="Ann-HDR-RF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8125" y="3429000"/>
            <a:ext cx="2838450" cy="1924050"/>
          </a:xfrm>
          <a:prstGeom prst="rect">
            <a:avLst/>
          </a:prstGeom>
          <a:noFill/>
        </p:spPr>
      </p:pic>
      <p:pic>
        <p:nvPicPr>
          <p:cNvPr id="150529" name="Picture 17" descr="Ann-HDR-RF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81375" y="3429000"/>
            <a:ext cx="2838450" cy="1924050"/>
          </a:xfrm>
          <a:prstGeom prst="rect">
            <a:avLst/>
          </a:prstGeom>
          <a:noFill/>
        </p:spPr>
      </p:pic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50534" name="Rectangle 6"/>
          <p:cNvSpPr>
            <a:spLocks noChangeArrowheads="1"/>
          </p:cNvSpPr>
          <p:nvPr/>
        </p:nvSpPr>
        <p:spPr bwMode="auto">
          <a:xfrm>
            <a:off x="0" y="4314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2027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aphicFrame>
        <p:nvGraphicFramePr>
          <p:cNvPr id="202753" name="Object 1"/>
          <p:cNvGraphicFramePr>
            <a:graphicFrameLocks noChangeAspect="1"/>
          </p:cNvGraphicFramePr>
          <p:nvPr/>
        </p:nvGraphicFramePr>
        <p:xfrm>
          <a:off x="228600" y="5562600"/>
          <a:ext cx="8249003" cy="638175"/>
        </p:xfrm>
        <a:graphic>
          <a:graphicData uri="http://schemas.openxmlformats.org/presentationml/2006/ole">
            <p:oleObj spid="_x0000_s202753" name="Equation" r:id="rId8" imgW="3327400" imgH="254000" progId="Equation.3">
              <p:embed/>
            </p:oleObj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6173082" y="2698229"/>
            <a:ext cx="2970918" cy="1461542"/>
            <a:chOff x="6705600" y="5029200"/>
            <a:chExt cx="2970918" cy="1461542"/>
          </a:xfrm>
        </p:grpSpPr>
        <p:pic>
          <p:nvPicPr>
            <p:cNvPr id="12" name="Picture 1" descr="RADFET"/>
            <p:cNvPicPr>
              <a:picLocks noChangeAspect="1" noChangeArrowheads="1"/>
            </p:cNvPicPr>
            <p:nvPr/>
          </p:nvPicPr>
          <p:blipFill>
            <a:blip r:embed="rId9" cstate="print"/>
            <a:srcRect l="28153" t="22943" r="25100" b="29295"/>
            <a:stretch>
              <a:fillRect/>
            </a:stretch>
          </p:blipFill>
          <p:spPr bwMode="auto">
            <a:xfrm>
              <a:off x="7239000" y="5029200"/>
              <a:ext cx="1905000" cy="1461542"/>
            </a:xfrm>
            <a:prstGeom prst="rect">
              <a:avLst/>
            </a:prstGeom>
            <a:noFill/>
          </p:spPr>
        </p:pic>
        <p:sp>
          <p:nvSpPr>
            <p:cNvPr id="13" name="TextBox 12"/>
            <p:cNvSpPr txBox="1"/>
            <p:nvPr/>
          </p:nvSpPr>
          <p:spPr>
            <a:xfrm>
              <a:off x="6705600" y="52578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RF0</a:t>
              </a:r>
              <a:endParaRPr lang="pt-PT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1440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RF3</a:t>
              </a:r>
              <a:endParaRPr lang="pt-PT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144000" y="54102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RF2</a:t>
              </a:r>
              <a:endParaRPr lang="pt-PT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7056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RF1</a:t>
              </a:r>
              <a:endParaRPr lang="pt-PT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Annealing </a:t>
            </a:r>
            <a:br>
              <a:rPr lang="pt-PT" dirty="0" smtClean="0"/>
            </a:br>
            <a:r>
              <a:rPr lang="pt-PT" dirty="0" smtClean="0"/>
              <a:t>HDR irradiated</a:t>
            </a:r>
            <a:endParaRPr lang="pt-PT" dirty="0"/>
          </a:p>
        </p:txBody>
      </p:sp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4" cstate="print"/>
          <a:srcRect b="22939"/>
          <a:stretch>
            <a:fillRect/>
          </a:stretch>
        </p:blipFill>
        <p:spPr bwMode="auto">
          <a:xfrm>
            <a:off x="280987" y="1409700"/>
            <a:ext cx="8582025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62147" name="Object 3"/>
          <p:cNvGraphicFramePr>
            <a:graphicFrameLocks noChangeAspect="1"/>
          </p:cNvGraphicFramePr>
          <p:nvPr/>
        </p:nvGraphicFramePr>
        <p:xfrm>
          <a:off x="447675" y="5715000"/>
          <a:ext cx="8248650" cy="638175"/>
        </p:xfrm>
        <a:graphic>
          <a:graphicData uri="http://schemas.openxmlformats.org/presentationml/2006/ole">
            <p:oleObj spid="_x0000_s262147" name="Equation" r:id="rId5" imgW="3327400" imgH="254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Annealing </a:t>
            </a:r>
            <a:br>
              <a:rPr lang="pt-PT" dirty="0" smtClean="0"/>
            </a:br>
            <a:r>
              <a:rPr lang="pt-PT" dirty="0" smtClean="0"/>
              <a:t>LDR irradiated (211 days)</a:t>
            </a:r>
            <a:endParaRPr lang="pt-PT" dirty="0"/>
          </a:p>
        </p:txBody>
      </p:sp>
      <p:pic>
        <p:nvPicPr>
          <p:cNvPr id="148484" name="Picture 18" descr="Ann-LDR-RF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1352550"/>
            <a:ext cx="2838450" cy="1924050"/>
          </a:xfrm>
          <a:prstGeom prst="rect">
            <a:avLst/>
          </a:prstGeom>
          <a:noFill/>
        </p:spPr>
      </p:pic>
      <p:pic>
        <p:nvPicPr>
          <p:cNvPr id="148483" name="Picture 19" descr="Ann-LDR-RF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2800" y="1371600"/>
            <a:ext cx="2838450" cy="1924050"/>
          </a:xfrm>
          <a:prstGeom prst="rect">
            <a:avLst/>
          </a:prstGeom>
          <a:noFill/>
        </p:spPr>
      </p:pic>
      <p:pic>
        <p:nvPicPr>
          <p:cNvPr id="148482" name="Picture 20" descr="Ann-LDR-RF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" y="3657600"/>
            <a:ext cx="2838450" cy="1924050"/>
          </a:xfrm>
          <a:prstGeom prst="rect">
            <a:avLst/>
          </a:prstGeom>
          <a:noFill/>
        </p:spPr>
      </p:pic>
      <p:pic>
        <p:nvPicPr>
          <p:cNvPr id="148481" name="Picture 22" descr="Ann-LDR-RF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3638550"/>
            <a:ext cx="2838450" cy="1924050"/>
          </a:xfrm>
          <a:prstGeom prst="rect">
            <a:avLst/>
          </a:prstGeom>
          <a:noFill/>
        </p:spPr>
      </p:pic>
      <p:sp>
        <p:nvSpPr>
          <p:cNvPr id="2007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graphicFrame>
        <p:nvGraphicFramePr>
          <p:cNvPr id="200705" name="Object 1"/>
          <p:cNvGraphicFramePr>
            <a:graphicFrameLocks noChangeAspect="1"/>
          </p:cNvGraphicFramePr>
          <p:nvPr/>
        </p:nvGraphicFramePr>
        <p:xfrm>
          <a:off x="228600" y="5943600"/>
          <a:ext cx="7114470" cy="638175"/>
        </p:xfrm>
        <a:graphic>
          <a:graphicData uri="http://schemas.openxmlformats.org/presentationml/2006/ole">
            <p:oleObj spid="_x0000_s200705" name="Equation" r:id="rId8" imgW="2882900" imgH="254000" progId="Equation.3">
              <p:embed/>
            </p:oleObj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6173082" y="2698229"/>
            <a:ext cx="2970918" cy="1461542"/>
            <a:chOff x="6705600" y="5029200"/>
            <a:chExt cx="2970918" cy="1461542"/>
          </a:xfrm>
        </p:grpSpPr>
        <p:pic>
          <p:nvPicPr>
            <p:cNvPr id="11" name="Picture 1" descr="RADFET"/>
            <p:cNvPicPr>
              <a:picLocks noChangeAspect="1" noChangeArrowheads="1"/>
            </p:cNvPicPr>
            <p:nvPr/>
          </p:nvPicPr>
          <p:blipFill>
            <a:blip r:embed="rId9" cstate="print"/>
            <a:srcRect l="28153" t="22943" r="25100" b="29295"/>
            <a:stretch>
              <a:fillRect/>
            </a:stretch>
          </p:blipFill>
          <p:spPr bwMode="auto">
            <a:xfrm>
              <a:off x="7239000" y="5029200"/>
              <a:ext cx="1905000" cy="1461542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6705600" y="52578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RF0</a:t>
              </a:r>
              <a:endParaRPr lang="pt-PT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440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RF3</a:t>
              </a:r>
              <a:endParaRPr lang="pt-PT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144000" y="54102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RF2</a:t>
              </a:r>
              <a:endParaRPr lang="pt-PT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705600" y="5867400"/>
              <a:ext cx="5325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PT" dirty="0" smtClean="0"/>
                <a:t>RF1</a:t>
              </a:r>
              <a:endParaRPr lang="pt-PT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Annealing </a:t>
            </a:r>
            <a:br>
              <a:rPr lang="pt-PT" dirty="0" smtClean="0"/>
            </a:br>
            <a:r>
              <a:rPr lang="pt-PT" dirty="0" smtClean="0"/>
              <a:t>LDR irradiated</a:t>
            </a:r>
            <a:endParaRPr lang="pt-PT" dirty="0"/>
          </a:p>
        </p:txBody>
      </p:sp>
      <p:pic>
        <p:nvPicPr>
          <p:cNvPr id="261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1447800"/>
            <a:ext cx="8381999" cy="4422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61125" name="Object 5"/>
          <p:cNvGraphicFramePr>
            <a:graphicFrameLocks noChangeAspect="1"/>
          </p:cNvGraphicFramePr>
          <p:nvPr/>
        </p:nvGraphicFramePr>
        <p:xfrm>
          <a:off x="609600" y="6096000"/>
          <a:ext cx="5181600" cy="464831"/>
        </p:xfrm>
        <a:graphic>
          <a:graphicData uri="http://schemas.openxmlformats.org/presentationml/2006/ole">
            <p:oleObj spid="_x0000_s261125" name="Equation" r:id="rId5" imgW="2882900" imgH="254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Lessons learned</a:t>
            </a:r>
            <a:endParaRPr lang="pt-PT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905000"/>
            <a:ext cx="9144000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US" sz="2000" b="1" dirty="0" smtClean="0"/>
              <a:t>More measureme</a:t>
            </a:r>
            <a:r>
              <a:rPr lang="en-US" sz="2000" dirty="0" smtClean="0"/>
              <a:t>nts at different accumulated Dose values should be performed during the irradiation campaign</a:t>
            </a:r>
          </a:p>
          <a:p>
            <a:pPr lvl="0"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US" sz="2000" dirty="0" smtClean="0"/>
              <a:t>More measurements of Dose vs. </a:t>
            </a:r>
            <a:r>
              <a:rPr lang="en-US" sz="2000" dirty="0" smtClean="0">
                <a:sym typeface="Symbol"/>
              </a:rPr>
              <a:t></a:t>
            </a:r>
            <a:r>
              <a:rPr lang="en-US" sz="2000" dirty="0" err="1" smtClean="0"/>
              <a:t>V</a:t>
            </a:r>
            <a:r>
              <a:rPr lang="en-US" sz="2000" baseline="-25000" dirty="0" err="1" smtClean="0"/>
              <a:t>th</a:t>
            </a:r>
            <a:r>
              <a:rPr lang="en-US" sz="2000" dirty="0" smtClean="0"/>
              <a:t> should be performed for </a:t>
            </a:r>
            <a:r>
              <a:rPr lang="en-US" sz="2000" b="1" dirty="0" smtClean="0"/>
              <a:t>Dose &lt;20 </a:t>
            </a:r>
            <a:r>
              <a:rPr lang="en-US" sz="2000" b="1" dirty="0" err="1" smtClean="0"/>
              <a:t>krad</a:t>
            </a:r>
            <a:r>
              <a:rPr lang="en-US" sz="2000" dirty="0" smtClean="0"/>
              <a:t>. </a:t>
            </a:r>
          </a:p>
          <a:p>
            <a:pPr lvl="0"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US" sz="2000" b="1" dirty="0" smtClean="0"/>
              <a:t>More than 3 temperatures</a:t>
            </a:r>
            <a:r>
              <a:rPr lang="en-US" sz="2000" dirty="0" smtClean="0"/>
              <a:t>  should be tested to constrain temperature dependency</a:t>
            </a:r>
          </a:p>
          <a:p>
            <a:pPr lvl="0"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US" sz="2000" b="1" dirty="0" smtClean="0"/>
              <a:t>More measurements </a:t>
            </a:r>
            <a:r>
              <a:rPr lang="en-US" sz="2000" dirty="0" smtClean="0"/>
              <a:t>should be performed during the </a:t>
            </a:r>
            <a:r>
              <a:rPr lang="en-US" sz="2000" b="1" dirty="0" smtClean="0"/>
              <a:t>first day of annealing </a:t>
            </a:r>
            <a:r>
              <a:rPr lang="en-US" sz="2000" dirty="0" smtClean="0"/>
              <a:t>of the RADFETs</a:t>
            </a:r>
          </a:p>
          <a:p>
            <a:pPr lvl="0">
              <a:lnSpc>
                <a:spcPct val="150000"/>
              </a:lnSpc>
              <a:buClr>
                <a:srgbClr val="7030A0"/>
              </a:buClr>
              <a:buSzPct val="150000"/>
              <a:buFont typeface="Arial" pitchFamily="34" charset="0"/>
              <a:buChar char="•"/>
            </a:pPr>
            <a:r>
              <a:rPr lang="en-US" sz="2000" dirty="0" smtClean="0"/>
              <a:t>Study the behavior of the RADFETs at  T =90-100</a:t>
            </a:r>
            <a:r>
              <a:rPr lang="en-US" sz="2000" baseline="30000" dirty="0" smtClean="0"/>
              <a:t>o</a:t>
            </a:r>
            <a:r>
              <a:rPr lang="en-US" sz="2000" dirty="0" smtClean="0"/>
              <a:t>C and at temperatures  </a:t>
            </a:r>
            <a:r>
              <a:rPr lang="en-US" sz="2000" b="1" dirty="0" smtClean="0"/>
              <a:t>T&lt; 25</a:t>
            </a:r>
            <a:r>
              <a:rPr lang="en-US" sz="2000" b="1" baseline="30000" dirty="0" smtClean="0"/>
              <a:t>o</a:t>
            </a:r>
            <a:r>
              <a:rPr lang="en-US" sz="2000" b="1" dirty="0" smtClean="0"/>
              <a:t>C</a:t>
            </a:r>
            <a:endParaRPr lang="pt-PT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p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sepia</Template>
  <TotalTime>1183</TotalTime>
  <Words>1168</Words>
  <Application>Microsoft Office PowerPoint</Application>
  <PresentationFormat>On-screen Show (4:3)</PresentationFormat>
  <Paragraphs>177</Paragraphs>
  <Slides>22</Slides>
  <Notes>22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sepia</vt:lpstr>
      <vt:lpstr>Equation</vt:lpstr>
      <vt:lpstr>Calibration of RADFETs for the Component Technology Test-Bed (CTTB) of the Alphasat spacecraft radiation Environment and Effects Facility (AEEF) </vt:lpstr>
      <vt:lpstr>Test campaign</vt:lpstr>
      <vt:lpstr>RADFET Carrier Boards</vt:lpstr>
      <vt:lpstr>Irradiation</vt:lpstr>
      <vt:lpstr>Thermal control </vt:lpstr>
      <vt:lpstr>Irradiation Data Analysis</vt:lpstr>
      <vt:lpstr>Models for the RADFET calibration (*) </vt:lpstr>
      <vt:lpstr>HDR irradiation</vt:lpstr>
      <vt:lpstr>LDR fit Method </vt:lpstr>
      <vt:lpstr>LDR irradiation</vt:lpstr>
      <vt:lpstr>LDR irradiation free fit parameters</vt:lpstr>
      <vt:lpstr>Temperature dependence</vt:lpstr>
      <vt:lpstr>RADFET Calibration</vt:lpstr>
      <vt:lpstr>Dose vs Vth calibration curves</vt:lpstr>
      <vt:lpstr>Slide 15</vt:lpstr>
      <vt:lpstr>Annealing Temperature monitoring</vt:lpstr>
      <vt:lpstr>Annealing</vt:lpstr>
      <vt:lpstr>Annealing  HDR irradiated (271 days)</vt:lpstr>
      <vt:lpstr>Annealing  HDR irradiated</vt:lpstr>
      <vt:lpstr>Annealing  LDR irradiated (211 days)</vt:lpstr>
      <vt:lpstr>Annealing  LDR irradiated</vt:lpstr>
      <vt:lpstr>Lessons learned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patricia</dc:creator>
  <cp:lastModifiedBy>Patrícia Gonçalves</cp:lastModifiedBy>
  <cp:revision>135</cp:revision>
  <dcterms:created xsi:type="dcterms:W3CDTF">2006-08-16T00:00:00Z</dcterms:created>
  <dcterms:modified xsi:type="dcterms:W3CDTF">2013-06-05T22:41:38Z</dcterms:modified>
</cp:coreProperties>
</file>