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13"/>
  </p:notesMasterIdLst>
  <p:sldIdLst>
    <p:sldId id="257" r:id="rId2"/>
    <p:sldId id="258" r:id="rId3"/>
    <p:sldId id="259" r:id="rId4"/>
    <p:sldId id="266" r:id="rId5"/>
    <p:sldId id="260" r:id="rId6"/>
    <p:sldId id="262" r:id="rId7"/>
    <p:sldId id="261" r:id="rId8"/>
    <p:sldId id="265" r:id="rId9"/>
    <p:sldId id="264" r:id="rId10"/>
    <p:sldId id="263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23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30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basedoc\monitor\BeamMonitor_uc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/>
            </a:pPr>
            <a:r>
              <a:rPr lang="en-US" sz="1000"/>
              <a:t>JYFL MAY09 &amp; UCL MAY09, SEU cross-section per bit : seu monitor versus memory tester results</a:t>
            </a:r>
          </a:p>
        </c:rich>
      </c:tx>
      <c:layout/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v>seu monitor JYFL</c:v>
          </c:tx>
          <c:spPr>
            <a:ln w="28575">
              <a:noFill/>
            </a:ln>
          </c:spPr>
          <c:marker>
            <c:symbol val="circle"/>
            <c:size val="7"/>
            <c:spPr>
              <a:noFill/>
            </c:spPr>
          </c:marker>
          <c:xVal>
            <c:numRef>
              <c:f>'G:\disque F\SRAM\AT68166FT\[jyfl09may.xlsx]Feuil1'!$L$3:$L$23</c:f>
              <c:numCache>
                <c:formatCode>General</c:formatCode>
                <c:ptCount val="21"/>
                <c:pt idx="0">
                  <c:v>32.1</c:v>
                </c:pt>
                <c:pt idx="1">
                  <c:v>45.396255352176347</c:v>
                </c:pt>
                <c:pt idx="2">
                  <c:v>64.199999999999989</c:v>
                </c:pt>
                <c:pt idx="3">
                  <c:v>18.5</c:v>
                </c:pt>
                <c:pt idx="4">
                  <c:v>26.162950903902257</c:v>
                </c:pt>
                <c:pt idx="5">
                  <c:v>36.999999999999993</c:v>
                </c:pt>
                <c:pt idx="6">
                  <c:v>1.8</c:v>
                </c:pt>
                <c:pt idx="7">
                  <c:v>2.545584412271571</c:v>
                </c:pt>
                <c:pt idx="8">
                  <c:v>3.5999999999999992</c:v>
                </c:pt>
                <c:pt idx="9">
                  <c:v>6.4</c:v>
                </c:pt>
                <c:pt idx="10">
                  <c:v>9.0509667991878082</c:v>
                </c:pt>
                <c:pt idx="11">
                  <c:v>12.799999999999997</c:v>
                </c:pt>
                <c:pt idx="12">
                  <c:v>6.4</c:v>
                </c:pt>
                <c:pt idx="13">
                  <c:v>6.4</c:v>
                </c:pt>
                <c:pt idx="14">
                  <c:v>6.4</c:v>
                </c:pt>
                <c:pt idx="15">
                  <c:v>6.4</c:v>
                </c:pt>
                <c:pt idx="16">
                  <c:v>60</c:v>
                </c:pt>
                <c:pt idx="18">
                  <c:v>60</c:v>
                </c:pt>
                <c:pt idx="19">
                  <c:v>84.852813742385692</c:v>
                </c:pt>
                <c:pt idx="20">
                  <c:v>119.99999999999997</c:v>
                </c:pt>
              </c:numCache>
            </c:numRef>
          </c:xVal>
          <c:yVal>
            <c:numRef>
              <c:f>'G:\disque F\SRAM\AT68166FT\[jyfl09may.xlsx]Feuil1'!$P$3:$P$23</c:f>
              <c:numCache>
                <c:formatCode>General</c:formatCode>
                <c:ptCount val="21"/>
                <c:pt idx="0">
                  <c:v>2.897907011579759E-8</c:v>
                </c:pt>
                <c:pt idx="1">
                  <c:v>4.0333867073059083E-8</c:v>
                </c:pt>
                <c:pt idx="2">
                  <c:v>5.5588483810424805E-8</c:v>
                </c:pt>
                <c:pt idx="3">
                  <c:v>1.7697563265809918E-8</c:v>
                </c:pt>
                <c:pt idx="4">
                  <c:v>2.4723534536833809E-8</c:v>
                </c:pt>
                <c:pt idx="5">
                  <c:v>3.2692702848519852E-8</c:v>
                </c:pt>
                <c:pt idx="6">
                  <c:v>2.1053016732592103E-11</c:v>
                </c:pt>
                <c:pt idx="7">
                  <c:v>4.1251135344552522E-11</c:v>
                </c:pt>
                <c:pt idx="8">
                  <c:v>8.7082386016845707E-11</c:v>
                </c:pt>
                <c:pt idx="9">
                  <c:v>8.6573672816009214E-9</c:v>
                </c:pt>
                <c:pt idx="10">
                  <c:v>1.1525543562444558E-8</c:v>
                </c:pt>
                <c:pt idx="11">
                  <c:v>1.4372318389406242E-8</c:v>
                </c:pt>
                <c:pt idx="12">
                  <c:v>8.2872970914745907E-9</c:v>
                </c:pt>
                <c:pt idx="13">
                  <c:v>8.3745118400922585E-9</c:v>
                </c:pt>
                <c:pt idx="14">
                  <c:v>8.4543985033792169E-9</c:v>
                </c:pt>
                <c:pt idx="15">
                  <c:v>8.4424873747198702E-9</c:v>
                </c:pt>
                <c:pt idx="16">
                  <c:v>4.8754457942026102E-8</c:v>
                </c:pt>
                <c:pt idx="18">
                  <c:v>4.8523868765556076E-8</c:v>
                </c:pt>
                <c:pt idx="19">
                  <c:v>7.1359013844868862E-8</c:v>
                </c:pt>
                <c:pt idx="20">
                  <c:v>1.2575985190873135E-7</c:v>
                </c:pt>
              </c:numCache>
            </c:numRef>
          </c:yVal>
          <c:smooth val="0"/>
        </c:ser>
        <c:ser>
          <c:idx val="1"/>
          <c:order val="1"/>
          <c:tx>
            <c:v>memory tester JYFL</c:v>
          </c:tx>
          <c:spPr>
            <a:ln w="28575">
              <a:noFill/>
            </a:ln>
          </c:spPr>
          <c:marker>
            <c:symbol val="triangle"/>
            <c:size val="7"/>
            <c:spPr>
              <a:noFill/>
              <a:ln>
                <a:solidFill>
                  <a:srgbClr val="FF0000"/>
                </a:solidFill>
              </a:ln>
            </c:spPr>
          </c:marker>
          <c:xVal>
            <c:numRef>
              <c:f>'G:\disque F\SRAM\AT68166FT\[jyfl09may.xlsx]Feuil1'!$L$25:$L$39</c:f>
              <c:numCache>
                <c:formatCode>General</c:formatCode>
                <c:ptCount val="15"/>
                <c:pt idx="0">
                  <c:v>60</c:v>
                </c:pt>
                <c:pt idx="1">
                  <c:v>84.852813742385692</c:v>
                </c:pt>
                <c:pt idx="2">
                  <c:v>119.99999999999997</c:v>
                </c:pt>
                <c:pt idx="3">
                  <c:v>32.1</c:v>
                </c:pt>
                <c:pt idx="4">
                  <c:v>45.396255352176347</c:v>
                </c:pt>
                <c:pt idx="5">
                  <c:v>64.199999999999989</c:v>
                </c:pt>
                <c:pt idx="6">
                  <c:v>18.5</c:v>
                </c:pt>
                <c:pt idx="7">
                  <c:v>26.162950903902257</c:v>
                </c:pt>
                <c:pt idx="8">
                  <c:v>36.999999999999993</c:v>
                </c:pt>
                <c:pt idx="9">
                  <c:v>1.8</c:v>
                </c:pt>
                <c:pt idx="10">
                  <c:v>2.545584412271571</c:v>
                </c:pt>
                <c:pt idx="11">
                  <c:v>3.5999999999999992</c:v>
                </c:pt>
                <c:pt idx="12">
                  <c:v>6.4</c:v>
                </c:pt>
                <c:pt idx="13">
                  <c:v>9.0509667991878082</c:v>
                </c:pt>
                <c:pt idx="14">
                  <c:v>12.799999999999997</c:v>
                </c:pt>
              </c:numCache>
            </c:numRef>
          </c:xVal>
          <c:yVal>
            <c:numRef>
              <c:f>'G:\disque F\SRAM\AT68166FT\[jyfl09may.xlsx]Feuil1'!$P$25:$P$39</c:f>
              <c:numCache>
                <c:formatCode>General</c:formatCode>
                <c:ptCount val="15"/>
                <c:pt idx="0">
                  <c:v>5.868920292037417E-8</c:v>
                </c:pt>
                <c:pt idx="1">
                  <c:v>8.5504706986174139E-8</c:v>
                </c:pt>
                <c:pt idx="2">
                  <c:v>1.4925145532980382E-7</c:v>
                </c:pt>
                <c:pt idx="3">
                  <c:v>2.9062280560484026E-8</c:v>
                </c:pt>
                <c:pt idx="4">
                  <c:v>4.1142548664961708E-8</c:v>
                </c:pt>
                <c:pt idx="5">
                  <c:v>5.8307051658630374E-8</c:v>
                </c:pt>
                <c:pt idx="6">
                  <c:v>1.7765429940554174E-8</c:v>
                </c:pt>
                <c:pt idx="7">
                  <c:v>2.5287196410829154E-8</c:v>
                </c:pt>
                <c:pt idx="8">
                  <c:v>3.3489803769695224E-8</c:v>
                </c:pt>
                <c:pt idx="9">
                  <c:v>1.9644844461474898E-11</c:v>
                </c:pt>
                <c:pt idx="10">
                  <c:v>4.2637505854268472E-11</c:v>
                </c:pt>
                <c:pt idx="11">
                  <c:v>8.7079773861098575E-11</c:v>
                </c:pt>
                <c:pt idx="12">
                  <c:v>8.920669555664062E-9</c:v>
                </c:pt>
                <c:pt idx="13">
                  <c:v>1.1707018473429119E-8</c:v>
                </c:pt>
                <c:pt idx="14">
                  <c:v>1.5015858578017035E-8</c:v>
                </c:pt>
              </c:numCache>
            </c:numRef>
          </c:yVal>
          <c:smooth val="0"/>
        </c:ser>
        <c:ser>
          <c:idx val="2"/>
          <c:order val="2"/>
          <c:tx>
            <c:v>seu monitor UCL</c:v>
          </c:tx>
          <c:spPr>
            <a:ln w="28575">
              <a:noFill/>
            </a:ln>
          </c:spPr>
          <c:marker>
            <c:symbol val="square"/>
            <c:size val="7"/>
            <c:spPr>
              <a:noFill/>
              <a:ln>
                <a:solidFill>
                  <a:srgbClr val="00B050"/>
                </a:solidFill>
              </a:ln>
            </c:spPr>
          </c:marker>
          <c:xVal>
            <c:numRef>
              <c:f>text.csv27.05!$J$2:$J$8</c:f>
              <c:numCache>
                <c:formatCode>General</c:formatCode>
                <c:ptCount val="7"/>
                <c:pt idx="0">
                  <c:v>32.4</c:v>
                </c:pt>
                <c:pt idx="1">
                  <c:v>32.4</c:v>
                </c:pt>
                <c:pt idx="2">
                  <c:v>32.4</c:v>
                </c:pt>
                <c:pt idx="3">
                  <c:v>10.1</c:v>
                </c:pt>
                <c:pt idx="4">
                  <c:v>10.1</c:v>
                </c:pt>
                <c:pt idx="5">
                  <c:v>3.3</c:v>
                </c:pt>
                <c:pt idx="6">
                  <c:v>3.3</c:v>
                </c:pt>
              </c:numCache>
            </c:numRef>
          </c:xVal>
          <c:yVal>
            <c:numRef>
              <c:f>text.csv27.05!$Q$2:$Q$8</c:f>
              <c:numCache>
                <c:formatCode>0.00E+00</c:formatCode>
                <c:ptCount val="7"/>
                <c:pt idx="0">
                  <c:v>1.9417070912930473E-8</c:v>
                </c:pt>
                <c:pt idx="1">
                  <c:v>1.8461579129611759E-8</c:v>
                </c:pt>
                <c:pt idx="2">
                  <c:v>1.7072595268512045E-8</c:v>
                </c:pt>
                <c:pt idx="3">
                  <c:v>9.109961822068735E-9</c:v>
                </c:pt>
                <c:pt idx="4">
                  <c:v>9.6293500254514943E-9</c:v>
                </c:pt>
                <c:pt idx="5">
                  <c:v>7.07564226572754E-11</c:v>
                </c:pt>
                <c:pt idx="6">
                  <c:v>7.4922514272119017E-11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8940544"/>
        <c:axId val="68942848"/>
      </c:scatterChart>
      <c:valAx>
        <c:axId val="689405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LET    -     MeV/(mg/cm2)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68942848"/>
        <c:crossesAt val="1.0000000000000137E-15"/>
        <c:crossBetween val="midCat"/>
      </c:valAx>
      <c:valAx>
        <c:axId val="68942848"/>
        <c:scaling>
          <c:logBase val="10"/>
          <c:orientation val="minMax"/>
          <c:max val="1.0000000000000057E-6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SEU cross-section / bit</a:t>
                </a:r>
              </a:p>
            </c:rich>
          </c:tx>
          <c:layout/>
          <c:overlay val="0"/>
        </c:title>
        <c:numFmt formatCode="0E+0" sourceLinked="0"/>
        <c:majorTickMark val="out"/>
        <c:minorTickMark val="none"/>
        <c:tickLblPos val="nextTo"/>
        <c:crossAx val="68940544"/>
        <c:crosses val="autoZero"/>
        <c:crossBetween val="midCat"/>
      </c:valAx>
      <c:spPr>
        <a:solidFill>
          <a:srgbClr val="FDFFE9"/>
        </a:solidFill>
      </c:spPr>
    </c:plotArea>
    <c:legend>
      <c:legendPos val="b"/>
      <c:layout/>
      <c:overlay val="0"/>
    </c:legend>
    <c:plotVisOnly val="1"/>
    <c:dispBlanksAs val="gap"/>
    <c:showDLblsOverMax val="0"/>
  </c:chart>
  <c:spPr>
    <a:solidFill>
      <a:srgbClr val="FFFFFF"/>
    </a:solidFill>
    <a:ln>
      <a:noFill/>
    </a:ln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AD7629-B25E-437B-BD4D-06A49B6914AA}" type="datetimeFigureOut">
              <a:rPr lang="en-US" smtClean="0"/>
              <a:t>6/3/2013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834E97-757B-450F-B3BC-9552D4A5EBE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558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defTabSz="904765" eaLnBrk="0" hangingPunct="0">
              <a:defRPr sz="2400">
                <a:solidFill>
                  <a:schemeClr val="accent2"/>
                </a:solidFill>
                <a:latin typeface="Times New Roman" pitchFamily="18" charset="0"/>
              </a:defRPr>
            </a:lvl1pPr>
            <a:lvl2pPr marL="742860" indent="-285715" defTabSz="904765" eaLnBrk="0" hangingPunct="0">
              <a:defRPr sz="2400">
                <a:solidFill>
                  <a:schemeClr val="accent2"/>
                </a:solidFill>
                <a:latin typeface="Times New Roman" pitchFamily="18" charset="0"/>
              </a:defRPr>
            </a:lvl2pPr>
            <a:lvl3pPr marL="1142861" indent="-228573" defTabSz="904765" eaLnBrk="0" hangingPunct="0">
              <a:defRPr sz="2400">
                <a:solidFill>
                  <a:schemeClr val="accent2"/>
                </a:solidFill>
                <a:latin typeface="Times New Roman" pitchFamily="18" charset="0"/>
              </a:defRPr>
            </a:lvl3pPr>
            <a:lvl4pPr marL="1600005" indent="-228573" defTabSz="904765" eaLnBrk="0" hangingPunct="0">
              <a:defRPr sz="2400">
                <a:solidFill>
                  <a:schemeClr val="accent2"/>
                </a:solidFill>
                <a:latin typeface="Times New Roman" pitchFamily="18" charset="0"/>
              </a:defRPr>
            </a:lvl4pPr>
            <a:lvl5pPr marL="2057150" indent="-228573" defTabSz="904765" eaLnBrk="0" hangingPunct="0">
              <a:defRPr sz="2400">
                <a:solidFill>
                  <a:schemeClr val="accent2"/>
                </a:solidFill>
                <a:latin typeface="Times New Roman" pitchFamily="18" charset="0"/>
              </a:defRPr>
            </a:lvl5pPr>
            <a:lvl6pPr marL="2514294" indent="-228573" defTabSz="90476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imes New Roman" pitchFamily="18" charset="0"/>
              </a:defRPr>
            </a:lvl6pPr>
            <a:lvl7pPr marL="2971439" indent="-228573" defTabSz="90476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imes New Roman" pitchFamily="18" charset="0"/>
              </a:defRPr>
            </a:lvl7pPr>
            <a:lvl8pPr marL="3428583" indent="-228573" defTabSz="90476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imes New Roman" pitchFamily="18" charset="0"/>
              </a:defRPr>
            </a:lvl8pPr>
            <a:lvl9pPr marL="3885728" indent="-228573" defTabSz="90476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fld id="{D4463B50-423A-4661-97A3-01B69B0DCF65}" type="slidenum">
              <a:rPr lang="en-US" sz="1100">
                <a:solidFill>
                  <a:schemeClr val="tx1"/>
                </a:solidFill>
              </a:rPr>
              <a:pPr>
                <a:defRPr/>
              </a:pPr>
              <a:t>2</a:t>
            </a:fld>
            <a:endParaRPr lang="en-US" sz="1100">
              <a:solidFill>
                <a:schemeClr val="tx1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B8DA1E7-071A-4A6D-AFF1-FC358FC5739E}" type="slidenum">
              <a:rPr lang="es-ES_tradnl" smtClean="0">
                <a:solidFill>
                  <a:srgbClr val="3333CC"/>
                </a:solidFill>
              </a:rPr>
              <a:pPr>
                <a:defRPr/>
              </a:pPr>
              <a:t>‹N°›</a:t>
            </a:fld>
            <a:endParaRPr lang="es-ES_tradnl" dirty="0">
              <a:solidFill>
                <a:srgbClr val="33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606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C0974-FF5F-4214-986F-103DC10D0F39}" type="slidenum">
              <a:rPr lang="es-ES_tradnl">
                <a:solidFill>
                  <a:srgbClr val="3333CC"/>
                </a:solidFill>
              </a:rPr>
              <a:pPr>
                <a:defRPr/>
              </a:pPr>
              <a:t>‹N°›</a:t>
            </a:fld>
            <a:endParaRPr lang="es-ES_tradnl">
              <a:solidFill>
                <a:srgbClr val="33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6076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086F37-A531-4E79-A286-85969AD5D851}" type="slidenum">
              <a:rPr lang="es-ES_tradnl">
                <a:solidFill>
                  <a:srgbClr val="3333CC"/>
                </a:solidFill>
              </a:rPr>
              <a:pPr>
                <a:defRPr/>
              </a:pPr>
              <a:t>‹N°›</a:t>
            </a:fld>
            <a:endParaRPr lang="es-ES_tradnl">
              <a:solidFill>
                <a:srgbClr val="33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896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B8DA1E7-071A-4A6D-AFF1-FC358FC5739E}" type="slidenum">
              <a:rPr lang="es-ES_tradnl" smtClean="0"/>
              <a:pPr>
                <a:defRPr/>
              </a:pPr>
              <a:t>‹N°›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644047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C0974-FF5F-4214-986F-103DC10D0F39}" type="slidenum">
              <a:rPr lang="es-ES_tradnl"/>
              <a:pPr>
                <a:defRPr/>
              </a:pPr>
              <a:t>‹N°›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332273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8"/>
          <p:cNvSpPr>
            <a:spLocks noChangeArrowheads="1"/>
          </p:cNvSpPr>
          <p:nvPr/>
        </p:nvSpPr>
        <p:spPr bwMode="auto">
          <a:xfrm>
            <a:off x="7740352" y="6525344"/>
            <a:ext cx="1270000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1000" dirty="0">
                <a:solidFill>
                  <a:srgbClr val="3333CC"/>
                </a:solidFill>
                <a:latin typeface="Calibri" pitchFamily="34" charset="0"/>
                <a:cs typeface="Arial" charset="0"/>
              </a:rPr>
              <a:t>June 2013</a:t>
            </a:r>
            <a:endParaRPr lang="es-ES_tradnl" sz="800" dirty="0">
              <a:solidFill>
                <a:srgbClr val="3333CC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1027" name="Rectangle 32"/>
          <p:cNvSpPr>
            <a:spLocks noChangeArrowheads="1"/>
          </p:cNvSpPr>
          <p:nvPr/>
        </p:nvSpPr>
        <p:spPr bwMode="auto">
          <a:xfrm>
            <a:off x="323528" y="6381328"/>
            <a:ext cx="806489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1200" dirty="0">
                <a:solidFill>
                  <a:srgbClr val="3333CC"/>
                </a:solidFill>
                <a:latin typeface="Calibri" pitchFamily="34" charset="0"/>
                <a:cs typeface="Arial" charset="0"/>
              </a:rPr>
              <a:t>Hirex </a:t>
            </a:r>
            <a:r>
              <a:rPr lang="es-ES_tradnl" sz="1200" dirty="0" err="1">
                <a:solidFill>
                  <a:srgbClr val="3333CC"/>
                </a:solidFill>
                <a:latin typeface="Calibri" pitchFamily="34" charset="0"/>
                <a:cs typeface="Arial" charset="0"/>
              </a:rPr>
              <a:t>Engineering</a:t>
            </a:r>
            <a:r>
              <a:rPr lang="es-ES_tradnl" sz="1200" dirty="0">
                <a:solidFill>
                  <a:srgbClr val="3333CC"/>
                </a:solidFill>
                <a:latin typeface="Calibri" pitchFamily="34" charset="0"/>
                <a:cs typeface="Arial" charset="0"/>
              </a:rPr>
              <a:t>  a </a:t>
            </a:r>
            <a:r>
              <a:rPr lang="es-ES_tradnl" sz="1200" dirty="0" err="1">
                <a:solidFill>
                  <a:srgbClr val="3333CC"/>
                </a:solidFill>
                <a:latin typeface="Calibri" pitchFamily="34" charset="0"/>
                <a:cs typeface="Arial" charset="0"/>
              </a:rPr>
              <a:t>Company</a:t>
            </a:r>
            <a:r>
              <a:rPr lang="es-ES_tradnl" sz="1200" dirty="0">
                <a:solidFill>
                  <a:srgbClr val="3333CC"/>
                </a:solidFill>
                <a:latin typeface="Calibri" pitchFamily="34" charset="0"/>
                <a:cs typeface="Arial" charset="0"/>
              </a:rPr>
              <a:t> of Alter </a:t>
            </a:r>
            <a:r>
              <a:rPr lang="es-ES_tradnl" sz="1200" dirty="0" err="1">
                <a:solidFill>
                  <a:srgbClr val="3333CC"/>
                </a:solidFill>
                <a:latin typeface="Calibri" pitchFamily="34" charset="0"/>
                <a:cs typeface="Arial" charset="0"/>
              </a:rPr>
              <a:t>Technology</a:t>
            </a:r>
            <a:endParaRPr lang="es-ES_tradnl" sz="1200" dirty="0">
              <a:solidFill>
                <a:srgbClr val="3333CC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1058" name="Rectangle 3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9512" y="6516960"/>
            <a:ext cx="1555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spAutoFit/>
          </a:bodyPr>
          <a:lstStyle>
            <a:lvl1pPr eaLnBrk="0" hangingPunct="0">
              <a:defRPr sz="1000">
                <a:latin typeface="Calibri" pitchFamily="34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8DA1E7-071A-4A6D-AFF1-FC358FC5739E}" type="slidenum">
              <a:rPr lang="es-ES_tradnl">
                <a:solidFill>
                  <a:srgbClr val="3333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es-ES_tradnl" dirty="0">
              <a:solidFill>
                <a:srgbClr val="3333CC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072" y="44625"/>
            <a:ext cx="1801421" cy="86409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9681"/>
            <a:ext cx="1779201" cy="80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603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7" Type="http://schemas.openxmlformats.org/officeDocument/2006/relationships/image" Target="../media/image20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>
          <a:xfrm>
            <a:off x="179512" y="6516960"/>
            <a:ext cx="155575" cy="152400"/>
          </a:xfrm>
        </p:spPr>
        <p:txBody>
          <a:bodyPr/>
          <a:lstStyle/>
          <a:p>
            <a:pPr>
              <a:defRPr/>
            </a:pPr>
            <a:fld id="{42086F37-A531-4E79-A286-85969AD5D851}" type="slidenum">
              <a:rPr lang="es-ES_tradnl" smtClean="0"/>
              <a:pPr>
                <a:defRPr/>
              </a:pPr>
              <a:t>1</a:t>
            </a:fld>
            <a:endParaRPr lang="es-ES_tradnl"/>
          </a:p>
        </p:txBody>
      </p:sp>
      <p:sp>
        <p:nvSpPr>
          <p:cNvPr id="3" name="Titre 2"/>
          <p:cNvSpPr>
            <a:spLocks noGrp="1"/>
          </p:cNvSpPr>
          <p:nvPr>
            <p:ph type="ctrTitle" idx="4294967295"/>
          </p:nvPr>
        </p:nvSpPr>
        <p:spPr>
          <a:xfrm>
            <a:off x="611560" y="213285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dirty="0" smtClean="0">
                <a:solidFill>
                  <a:srgbClr val="3A239D"/>
                </a:solidFill>
                <a:latin typeface="Calibri" pitchFamily="34" charset="0"/>
              </a:rPr>
              <a:t>NEW VERSION OF THE ESA SEU MONITOR</a:t>
            </a:r>
            <a:endParaRPr lang="en-US" dirty="0">
              <a:solidFill>
                <a:srgbClr val="3A239D"/>
              </a:solidFill>
              <a:latin typeface="Calibri" pitchFamily="34" charset="0"/>
            </a:endParaRPr>
          </a:p>
        </p:txBody>
      </p:sp>
      <p:sp>
        <p:nvSpPr>
          <p:cNvPr id="4" name="Sous-titre 3"/>
          <p:cNvSpPr>
            <a:spLocks noGrp="1"/>
          </p:cNvSpPr>
          <p:nvPr>
            <p:ph type="subTitle" idx="4294967295"/>
          </p:nvPr>
        </p:nvSpPr>
        <p:spPr>
          <a:xfrm>
            <a:off x="1259632" y="3861048"/>
            <a:ext cx="6400800" cy="1752600"/>
          </a:xfrm>
          <a:prstGeom prst="rect">
            <a:avLst/>
          </a:prstGeom>
        </p:spPr>
        <p:txBody>
          <a:bodyPr/>
          <a:lstStyle/>
          <a:p>
            <a:r>
              <a:rPr lang="fr-FR" dirty="0" smtClean="0">
                <a:solidFill>
                  <a:srgbClr val="3A239D"/>
                </a:solidFill>
                <a:latin typeface="Calibri" pitchFamily="34" charset="0"/>
              </a:rPr>
              <a:t>François-Xavier Guerre</a:t>
            </a:r>
          </a:p>
          <a:p>
            <a:r>
              <a:rPr lang="fr-FR" dirty="0" err="1" smtClean="0">
                <a:solidFill>
                  <a:srgbClr val="3A239D"/>
                </a:solidFill>
                <a:latin typeface="Calibri" pitchFamily="34" charset="0"/>
              </a:rPr>
              <a:t>Hirex</a:t>
            </a:r>
            <a:r>
              <a:rPr lang="fr-FR" dirty="0" smtClean="0">
                <a:solidFill>
                  <a:srgbClr val="3A239D"/>
                </a:solidFill>
                <a:latin typeface="Calibri" pitchFamily="34" charset="0"/>
              </a:rPr>
              <a:t> Engineering</a:t>
            </a:r>
            <a:endParaRPr lang="en-US" dirty="0">
              <a:solidFill>
                <a:srgbClr val="3A239D"/>
              </a:solidFill>
              <a:latin typeface="Calibri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43608" y="5814556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ESA </a:t>
            </a:r>
            <a:r>
              <a:rPr lang="fr-FR" sz="2400" dirty="0" err="1" smtClean="0">
                <a:solidFill>
                  <a:srgbClr val="3A239D"/>
                </a:solidFill>
                <a:latin typeface="Calibri" pitchFamily="34" charset="0"/>
              </a:rPr>
              <a:t>contract</a:t>
            </a: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  13528-99-NL-MV COO 22-1 + CCN2 </a:t>
            </a:r>
            <a:endParaRPr lang="en-US" sz="2400" dirty="0">
              <a:solidFill>
                <a:srgbClr val="3A239D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266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ce réservé du numéro de diapositive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accent2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accent2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accent2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accent2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accent2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Times New Roman" pitchFamily="18" charset="0"/>
                <a:cs typeface="Arial" charset="0"/>
              </a:defRPr>
            </a:lvl9pPr>
          </a:lstStyle>
          <a:p>
            <a:fld id="{4278CA56-ABCE-4134-8A77-BE2873AE9376}" type="slidenum">
              <a:rPr lang="es-ES_tradnl" sz="1000" smtClean="0">
                <a:latin typeface="Calibri" pitchFamily="34" charset="0"/>
              </a:rPr>
              <a:pPr/>
              <a:t>2</a:t>
            </a:fld>
            <a:endParaRPr lang="es-ES_tradnl" sz="1000" smtClean="0">
              <a:latin typeface="Calibri" pitchFamily="34" charset="0"/>
            </a:endParaRPr>
          </a:p>
        </p:txBody>
      </p:sp>
      <p:sp>
        <p:nvSpPr>
          <p:cNvPr id="7" name="Espace réservé du contenu 6"/>
          <p:cNvSpPr>
            <a:spLocks noGrp="1"/>
          </p:cNvSpPr>
          <p:nvPr>
            <p:ph idx="4294967295"/>
          </p:nvPr>
        </p:nvSpPr>
        <p:spPr>
          <a:xfrm>
            <a:off x="0" y="2595563"/>
            <a:ext cx="5734050" cy="2562225"/>
          </a:xfrm>
          <a:prstGeom prst="rect">
            <a:avLst/>
          </a:prstGeom>
        </p:spPr>
        <p:txBody>
          <a:bodyPr/>
          <a:lstStyle/>
          <a:p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First version of SEU monitor </a:t>
            </a:r>
            <a:r>
              <a:rPr lang="fr-FR" sz="2400" dirty="0" err="1" smtClean="0">
                <a:solidFill>
                  <a:srgbClr val="3A239D"/>
                </a:solidFill>
                <a:latin typeface="Calibri" pitchFamily="34" charset="0"/>
              </a:rPr>
              <a:t>in</a:t>
            </a: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 2005</a:t>
            </a:r>
          </a:p>
          <a:p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Memory part </a:t>
            </a:r>
            <a:r>
              <a:rPr lang="fr-FR" sz="2400" dirty="0" err="1" smtClean="0">
                <a:solidFill>
                  <a:srgbClr val="3A239D"/>
                </a:solidFill>
                <a:latin typeface="Calibri" pitchFamily="34" charset="0"/>
              </a:rPr>
              <a:t>used</a:t>
            </a: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:</a:t>
            </a:r>
            <a:b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</a:b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ATMEL AT60142F 4Mbit SRAM</a:t>
            </a:r>
          </a:p>
          <a:p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Die area ~ 11mm*6mm</a:t>
            </a:r>
            <a:endParaRPr lang="en-US" sz="2400" dirty="0" smtClean="0">
              <a:solidFill>
                <a:srgbClr val="3A239D"/>
              </a:solidFill>
              <a:latin typeface="Calibri" pitchFamily="34" charset="0"/>
            </a:endParaRPr>
          </a:p>
          <a:p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Link to PC via RS232/RS485</a:t>
            </a:r>
          </a:p>
        </p:txBody>
      </p:sp>
      <p:sp>
        <p:nvSpPr>
          <p:cNvPr id="5134" name="Rectangle 14"/>
          <p:cNvSpPr>
            <a:spLocks noChangeArrowheads="1"/>
          </p:cNvSpPr>
          <p:nvPr/>
        </p:nvSpPr>
        <p:spPr bwMode="auto">
          <a:xfrm>
            <a:off x="3056" y="1484784"/>
            <a:ext cx="9140944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marL="342900" indent="-342900" algn="ctr" eaLnBrk="0" hangingPunct="0">
              <a:spcBef>
                <a:spcPct val="20000"/>
              </a:spcBef>
            </a:pPr>
            <a:endParaRPr lang="en-GB" sz="4000" b="1" dirty="0">
              <a:latin typeface="Calibri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132856"/>
            <a:ext cx="2613532" cy="1960149"/>
          </a:xfrm>
          <a:prstGeom prst="rect">
            <a:avLst/>
          </a:prstGeom>
        </p:spPr>
      </p:pic>
      <p:pic>
        <p:nvPicPr>
          <p:cNvPr id="6146" name="Picture 2" descr="L:\Affaires\Esa\BCE4393_COO5 - test SEE sur 5 references SRAM_XW\Technique\Photos\AT68166F\internal_measur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56" y="4581128"/>
            <a:ext cx="1488001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413732" y="141277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3A239D"/>
                </a:solidFill>
                <a:latin typeface="Calibri" pitchFamily="34" charset="0"/>
              </a:rPr>
              <a:t>Mother board (STB007B) = 127mm x 42.2mm</a:t>
            </a:r>
          </a:p>
          <a:p>
            <a:r>
              <a:rPr lang="en-US" dirty="0">
                <a:solidFill>
                  <a:srgbClr val="3A239D"/>
                </a:solidFill>
                <a:latin typeface="Calibri" pitchFamily="34" charset="0"/>
              </a:rPr>
              <a:t>Daughter board (STB014A) = 39mm x 30.8mm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274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4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086F37-A531-4E79-A286-85969AD5D851}" type="slidenum">
              <a:rPr lang="es-ES_tradnl" smtClean="0"/>
              <a:pPr>
                <a:defRPr/>
              </a:pPr>
              <a:t>3</a:t>
            </a:fld>
            <a:endParaRPr lang="es-ES_tradnl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" t="23108" r="1682" b="33749"/>
          <a:stretch/>
        </p:blipFill>
        <p:spPr>
          <a:xfrm>
            <a:off x="4499992" y="1052736"/>
            <a:ext cx="4222700" cy="144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2" t="22525" r="1901" b="32874"/>
          <a:stretch/>
        </p:blipFill>
        <p:spPr>
          <a:xfrm>
            <a:off x="4556248" y="2636912"/>
            <a:ext cx="4150581" cy="144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56" t="8241" r="18954" b="17423"/>
          <a:stretch/>
        </p:blipFill>
        <p:spPr>
          <a:xfrm>
            <a:off x="6516216" y="4346294"/>
            <a:ext cx="2414115" cy="2052000"/>
          </a:xfrm>
          <a:prstGeom prst="rect">
            <a:avLst/>
          </a:prstGeom>
        </p:spPr>
      </p:pic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3995936" y="44624"/>
            <a:ext cx="1715120" cy="864176"/>
          </a:xfrm>
          <a:prstGeom prst="wedgeEllipseCallout">
            <a:avLst>
              <a:gd name="adj1" fmla="val -12688"/>
              <a:gd name="adj2" fmla="val 116215"/>
            </a:avLst>
          </a:prstGeom>
          <a:solidFill>
            <a:srgbClr val="FFFFCC"/>
          </a:solidFill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power jack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1907704" y="78552"/>
            <a:ext cx="1910482" cy="910431"/>
          </a:xfrm>
          <a:prstGeom prst="wedgeEllipseCallout">
            <a:avLst>
              <a:gd name="adj1" fmla="val 85420"/>
              <a:gd name="adj2" fmla="val 146515"/>
            </a:avLst>
          </a:prstGeom>
          <a:solidFill>
            <a:srgbClr val="FFFFCC"/>
          </a:solidFill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Ethernet plug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 descr="measur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637629"/>
            <a:ext cx="1956949" cy="1469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space réservé du contenu 6"/>
          <p:cNvSpPr txBox="1">
            <a:spLocks/>
          </p:cNvSpPr>
          <p:nvPr/>
        </p:nvSpPr>
        <p:spPr>
          <a:xfrm>
            <a:off x="-44504" y="1878835"/>
            <a:ext cx="8229600" cy="327835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  <a:t>New version of SEU monitor</a:t>
            </a:r>
          </a:p>
          <a:p>
            <a: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  <a:t> </a:t>
            </a:r>
            <a:r>
              <a:rPr lang="fr-FR" sz="2400" kern="0" dirty="0" err="1" smtClean="0">
                <a:solidFill>
                  <a:srgbClr val="3A239D"/>
                </a:solidFill>
                <a:latin typeface="Calibri" pitchFamily="34" charset="0"/>
              </a:rPr>
              <a:t>developped</a:t>
            </a:r>
            <a: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  <a:t> </a:t>
            </a:r>
            <a:r>
              <a:rPr lang="fr-FR" sz="2400" kern="0" dirty="0" err="1" smtClean="0">
                <a:solidFill>
                  <a:srgbClr val="3A239D"/>
                </a:solidFill>
                <a:latin typeface="Calibri" pitchFamily="34" charset="0"/>
              </a:rPr>
              <a:t>in</a:t>
            </a:r>
            <a: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  <a:t> 2009</a:t>
            </a:r>
          </a:p>
          <a:p>
            <a: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  <a:t>Memory </a:t>
            </a:r>
            <a:r>
              <a:rPr lang="fr-FR" sz="2400" kern="0" dirty="0" err="1" smtClean="0">
                <a:solidFill>
                  <a:srgbClr val="3A239D"/>
                </a:solidFill>
                <a:latin typeface="Calibri" pitchFamily="34" charset="0"/>
              </a:rPr>
              <a:t>device</a:t>
            </a:r>
            <a: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  <a:t> </a:t>
            </a:r>
            <a:r>
              <a:rPr lang="fr-FR" sz="2400" kern="0" dirty="0" err="1" smtClean="0">
                <a:solidFill>
                  <a:srgbClr val="3A239D"/>
                </a:solidFill>
                <a:latin typeface="Calibri" pitchFamily="34" charset="0"/>
              </a:rPr>
              <a:t>used</a:t>
            </a:r>
            <a: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  <a:t>:</a:t>
            </a:r>
            <a:b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</a:br>
            <a: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  <a:t>4 die module</a:t>
            </a:r>
            <a:b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</a:br>
            <a: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  <a:t>ATMEL AT60166F 16Mbit SRAM</a:t>
            </a:r>
          </a:p>
          <a:p>
            <a:r>
              <a:rPr lang="fr-FR" sz="2400" kern="0" dirty="0" err="1" smtClean="0">
                <a:solidFill>
                  <a:srgbClr val="3A239D"/>
                </a:solidFill>
                <a:latin typeface="Calibri" pitchFamily="34" charset="0"/>
              </a:rPr>
              <a:t>Overall</a:t>
            </a:r>
            <a: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  <a:t> 4 Die area:</a:t>
            </a:r>
            <a:b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</a:br>
            <a: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  <a:t> ~ 19.5mm*19.5mm</a:t>
            </a:r>
            <a:endParaRPr lang="en-US" sz="2400" kern="0" dirty="0" smtClean="0">
              <a:solidFill>
                <a:srgbClr val="3A239D"/>
              </a:solidFill>
              <a:latin typeface="Calibri" pitchFamily="34" charset="0"/>
            </a:endParaRPr>
          </a:p>
          <a:p>
            <a:r>
              <a:rPr lang="fr-FR" sz="2400" kern="0" dirty="0" smtClean="0">
                <a:solidFill>
                  <a:srgbClr val="3A239D"/>
                </a:solidFill>
                <a:latin typeface="Calibri" pitchFamily="34" charset="0"/>
              </a:rPr>
              <a:t>Link to PC via Ethernet </a:t>
            </a:r>
            <a:r>
              <a:rPr lang="fr-FR" sz="2400" kern="0" dirty="0" err="1" smtClean="0">
                <a:solidFill>
                  <a:srgbClr val="3A239D"/>
                </a:solidFill>
                <a:latin typeface="Calibri" pitchFamily="34" charset="0"/>
              </a:rPr>
              <a:t>cable</a:t>
            </a:r>
            <a:endParaRPr lang="fr-FR" sz="2400" kern="0" dirty="0" smtClean="0">
              <a:solidFill>
                <a:srgbClr val="3A239D"/>
              </a:solidFill>
              <a:latin typeface="Calibri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3819" y="105977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3A239D"/>
                </a:solidFill>
                <a:latin typeface="Calibri" pitchFamily="34" charset="0"/>
              </a:rPr>
              <a:t>Mother board (STB022B) = 155mm x 52mm</a:t>
            </a:r>
          </a:p>
          <a:p>
            <a:r>
              <a:rPr lang="en-US" dirty="0">
                <a:solidFill>
                  <a:srgbClr val="3A239D"/>
                </a:solidFill>
                <a:latin typeface="Calibri" pitchFamily="34" charset="0"/>
              </a:rPr>
              <a:t>Daughter board (CF080A) = 45mm x 38mm</a:t>
            </a:r>
          </a:p>
        </p:txBody>
      </p:sp>
    </p:spTree>
    <p:extLst>
      <p:ext uri="{BB962C8B-B14F-4D97-AF65-F5344CB8AC3E}">
        <p14:creationId xmlns:p14="http://schemas.microsoft.com/office/powerpoint/2010/main" val="280476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086F37-A531-4E79-A286-85969AD5D851}" type="slidenum">
              <a:rPr lang="es-ES_tradnl" smtClean="0">
                <a:solidFill>
                  <a:srgbClr val="3333CC"/>
                </a:solidFill>
              </a:rPr>
              <a:pPr>
                <a:defRPr/>
              </a:pPr>
              <a:t>4</a:t>
            </a:fld>
            <a:endParaRPr lang="es-ES_tradnl">
              <a:solidFill>
                <a:srgbClr val="3333CC"/>
              </a:solidFill>
            </a:endParaRPr>
          </a:p>
        </p:txBody>
      </p:sp>
      <p:sp>
        <p:nvSpPr>
          <p:cNvPr id="3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2642563" y="4653136"/>
            <a:ext cx="6015137" cy="1591048"/>
            <a:chOff x="1330" y="7931"/>
            <a:chExt cx="7568" cy="743"/>
          </a:xfrm>
        </p:grpSpPr>
        <p:sp>
          <p:nvSpPr>
            <p:cNvPr id="5" name="Text Box 19"/>
            <p:cNvSpPr txBox="1">
              <a:spLocks noChangeArrowheads="1"/>
            </p:cNvSpPr>
            <p:nvPr/>
          </p:nvSpPr>
          <p:spPr bwMode="auto">
            <a:xfrm>
              <a:off x="1330" y="7931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0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" name="Text Box 18"/>
            <p:cNvSpPr txBox="1">
              <a:spLocks noChangeArrowheads="1"/>
            </p:cNvSpPr>
            <p:nvPr/>
          </p:nvSpPr>
          <p:spPr bwMode="auto">
            <a:xfrm>
              <a:off x="2276" y="7931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1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Text Box 17"/>
            <p:cNvSpPr txBox="1">
              <a:spLocks noChangeArrowheads="1"/>
            </p:cNvSpPr>
            <p:nvPr/>
          </p:nvSpPr>
          <p:spPr bwMode="auto">
            <a:xfrm>
              <a:off x="3222" y="7931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2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Text Box 16"/>
            <p:cNvSpPr txBox="1">
              <a:spLocks noChangeArrowheads="1"/>
            </p:cNvSpPr>
            <p:nvPr/>
          </p:nvSpPr>
          <p:spPr bwMode="auto">
            <a:xfrm>
              <a:off x="4168" y="7931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3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5114" y="7931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4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Text Box 14"/>
            <p:cNvSpPr txBox="1">
              <a:spLocks noChangeArrowheads="1"/>
            </p:cNvSpPr>
            <p:nvPr/>
          </p:nvSpPr>
          <p:spPr bwMode="auto">
            <a:xfrm>
              <a:off x="6060" y="7931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5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Text Box 13"/>
            <p:cNvSpPr txBox="1">
              <a:spLocks noChangeArrowheads="1"/>
            </p:cNvSpPr>
            <p:nvPr/>
          </p:nvSpPr>
          <p:spPr bwMode="auto">
            <a:xfrm>
              <a:off x="7006" y="7931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6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Text Box 12"/>
            <p:cNvSpPr txBox="1">
              <a:spLocks noChangeArrowheads="1"/>
            </p:cNvSpPr>
            <p:nvPr/>
          </p:nvSpPr>
          <p:spPr bwMode="auto">
            <a:xfrm>
              <a:off x="7952" y="7931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7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1330" y="8318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8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2276" y="8318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9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Text Box 9"/>
            <p:cNvSpPr txBox="1">
              <a:spLocks noChangeArrowheads="1"/>
            </p:cNvSpPr>
            <p:nvPr/>
          </p:nvSpPr>
          <p:spPr bwMode="auto">
            <a:xfrm>
              <a:off x="3222" y="8318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10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Text Box 8"/>
            <p:cNvSpPr txBox="1">
              <a:spLocks noChangeArrowheads="1"/>
            </p:cNvSpPr>
            <p:nvPr/>
          </p:nvSpPr>
          <p:spPr bwMode="auto">
            <a:xfrm>
              <a:off x="4168" y="8318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11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Text Box 7"/>
            <p:cNvSpPr txBox="1">
              <a:spLocks noChangeArrowheads="1"/>
            </p:cNvSpPr>
            <p:nvPr/>
          </p:nvSpPr>
          <p:spPr bwMode="auto">
            <a:xfrm>
              <a:off x="5114" y="8318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12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6060" y="8318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13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Text Box 5"/>
            <p:cNvSpPr txBox="1">
              <a:spLocks noChangeArrowheads="1"/>
            </p:cNvSpPr>
            <p:nvPr/>
          </p:nvSpPr>
          <p:spPr bwMode="auto">
            <a:xfrm>
              <a:off x="7006" y="8318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14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Text Box 4"/>
            <p:cNvSpPr txBox="1">
              <a:spLocks noChangeArrowheads="1"/>
            </p:cNvSpPr>
            <p:nvPr/>
          </p:nvSpPr>
          <p:spPr bwMode="auto">
            <a:xfrm>
              <a:off x="7952" y="8318"/>
              <a:ext cx="946" cy="35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Times New Roman" pitchFamily="18" charset="0"/>
                  <a:cs typeface="Arial" pitchFamily="34" charset="0"/>
                </a:rPr>
                <a:t>Bank 15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2085" name="Picture 37" descr="03_10x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00" t="22683" r="11946" b="23866"/>
          <a:stretch/>
        </p:blipFill>
        <p:spPr bwMode="auto">
          <a:xfrm>
            <a:off x="3299602" y="126860"/>
            <a:ext cx="3636000" cy="187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/>
          <p:cNvSpPr/>
          <p:nvPr/>
        </p:nvSpPr>
        <p:spPr bwMode="auto">
          <a:xfrm>
            <a:off x="3326208" y="199876"/>
            <a:ext cx="1152000" cy="564828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Times New Roman" charset="0"/>
            </a:endParaRPr>
          </a:p>
        </p:txBody>
      </p:sp>
      <p:pic>
        <p:nvPicPr>
          <p:cNvPr id="2086" name="Picture 38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60" b="12915"/>
          <a:stretch/>
        </p:blipFill>
        <p:spPr bwMode="auto">
          <a:xfrm>
            <a:off x="219551" y="2429933"/>
            <a:ext cx="3729065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0" name="Connecteur droit avec flèche 29"/>
          <p:cNvCxnSpPr/>
          <p:nvPr/>
        </p:nvCxnSpPr>
        <p:spPr bwMode="auto">
          <a:xfrm flipH="1">
            <a:off x="1115616" y="482290"/>
            <a:ext cx="2183986" cy="215462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48" name="Connecteur droit avec flèche 2047"/>
          <p:cNvCxnSpPr/>
          <p:nvPr/>
        </p:nvCxnSpPr>
        <p:spPr bwMode="auto">
          <a:xfrm>
            <a:off x="755576" y="2852936"/>
            <a:ext cx="1800200" cy="256253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693143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086F37-A531-4E79-A286-85969AD5D851}" type="slidenum">
              <a:rPr lang="es-ES_tradnl" smtClean="0"/>
              <a:pPr>
                <a:defRPr/>
              </a:pPr>
              <a:t>5</a:t>
            </a:fld>
            <a:endParaRPr lang="es-ES_tradnl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26860"/>
            <a:ext cx="8275936" cy="54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229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086F37-A531-4E79-A286-85969AD5D851}" type="slidenum">
              <a:rPr lang="es-ES_tradnl" smtClean="0"/>
              <a:pPr>
                <a:defRPr/>
              </a:pPr>
              <a:t>6</a:t>
            </a:fld>
            <a:endParaRPr lang="es-ES_tradnl"/>
          </a:p>
        </p:txBody>
      </p:sp>
      <p:pic>
        <p:nvPicPr>
          <p:cNvPr id="5122" name="Picture 2" descr="die0_Ta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9" b="37692"/>
          <a:stretch>
            <a:fillRect/>
          </a:stretch>
        </p:blipFill>
        <p:spPr bwMode="auto">
          <a:xfrm>
            <a:off x="323528" y="836712"/>
            <a:ext cx="855457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8560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086F37-A531-4E79-A286-85969AD5D851}" type="slidenum">
              <a:rPr lang="es-ES_tradnl" smtClean="0"/>
              <a:pPr>
                <a:defRPr/>
              </a:pPr>
              <a:t>7</a:t>
            </a:fld>
            <a:endParaRPr lang="es-ES_tradnl"/>
          </a:p>
        </p:txBody>
      </p:sp>
      <p:pic>
        <p:nvPicPr>
          <p:cNvPr id="2054" name="Picture 6" descr="Module_Ta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2" t="11282" b="18205"/>
          <a:stretch>
            <a:fillRect/>
          </a:stretch>
        </p:blipFill>
        <p:spPr bwMode="auto">
          <a:xfrm>
            <a:off x="539552" y="908720"/>
            <a:ext cx="7599303" cy="434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" name="Groupe 26"/>
          <p:cNvGrpSpPr>
            <a:grpSpLocks/>
          </p:cNvGrpSpPr>
          <p:nvPr/>
        </p:nvGrpSpPr>
        <p:grpSpPr bwMode="auto">
          <a:xfrm>
            <a:off x="6516216" y="3701000"/>
            <a:ext cx="1800000" cy="1800000"/>
            <a:chOff x="8662" y="1655"/>
            <a:chExt cx="1673" cy="1746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28" name="Text Box 3"/>
            <p:cNvSpPr txBox="1">
              <a:spLocks noChangeArrowheads="1"/>
            </p:cNvSpPr>
            <p:nvPr/>
          </p:nvSpPr>
          <p:spPr bwMode="auto">
            <a:xfrm>
              <a:off x="8662" y="1655"/>
              <a:ext cx="622" cy="945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vert270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1800" dirty="0">
                  <a:effectLst/>
                  <a:latin typeface="Calibri"/>
                  <a:ea typeface="Calibri"/>
                  <a:cs typeface="Times New Roman"/>
                </a:rPr>
                <a:t>Die 0</a:t>
              </a:r>
            </a:p>
          </p:txBody>
        </p:sp>
        <p:sp>
          <p:nvSpPr>
            <p:cNvPr id="29" name="Text Box 4"/>
            <p:cNvSpPr txBox="1">
              <a:spLocks noChangeArrowheads="1"/>
            </p:cNvSpPr>
            <p:nvPr/>
          </p:nvSpPr>
          <p:spPr bwMode="auto">
            <a:xfrm>
              <a:off x="8662" y="2772"/>
              <a:ext cx="947" cy="629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1800">
                  <a:effectLst/>
                  <a:latin typeface="Calibri"/>
                  <a:ea typeface="Calibri"/>
                  <a:cs typeface="Times New Roman"/>
                </a:rPr>
                <a:t>Die 1</a:t>
              </a:r>
            </a:p>
          </p:txBody>
        </p:sp>
        <p:sp>
          <p:nvSpPr>
            <p:cNvPr id="30" name="Text Box 5"/>
            <p:cNvSpPr txBox="1">
              <a:spLocks noChangeArrowheads="1"/>
            </p:cNvSpPr>
            <p:nvPr/>
          </p:nvSpPr>
          <p:spPr bwMode="auto">
            <a:xfrm>
              <a:off x="9388" y="1655"/>
              <a:ext cx="947" cy="629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1800" dirty="0">
                  <a:effectLst/>
                  <a:latin typeface="Calibri"/>
                  <a:ea typeface="Calibri"/>
                  <a:cs typeface="Times New Roman"/>
                </a:rPr>
                <a:t>Die 2</a:t>
              </a:r>
            </a:p>
          </p:txBody>
        </p:sp>
        <p:sp>
          <p:nvSpPr>
            <p:cNvPr id="31" name="Text Box 6"/>
            <p:cNvSpPr txBox="1">
              <a:spLocks noChangeArrowheads="1"/>
            </p:cNvSpPr>
            <p:nvPr/>
          </p:nvSpPr>
          <p:spPr bwMode="auto">
            <a:xfrm>
              <a:off x="9706" y="2456"/>
              <a:ext cx="629" cy="945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vert270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1800">
                  <a:effectLst/>
                  <a:latin typeface="Calibri"/>
                  <a:ea typeface="Calibri"/>
                  <a:cs typeface="Times New Roman"/>
                </a:rPr>
                <a:t>Die 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725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086F37-A531-4E79-A286-85969AD5D851}" type="slidenum">
              <a:rPr lang="es-ES_tradnl" smtClean="0"/>
              <a:pPr>
                <a:defRPr/>
              </a:pPr>
              <a:t>8</a:t>
            </a:fld>
            <a:endParaRPr lang="es-ES_tradn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26" y="908720"/>
            <a:ext cx="8640631" cy="54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696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 bwMode="auto">
          <a:xfrm>
            <a:off x="1619672" y="692696"/>
            <a:ext cx="6167683" cy="56107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accent2"/>
              </a:solidFill>
              <a:effectLst/>
              <a:latin typeface="Times New Roman" charset="0"/>
            </a:endParaRPr>
          </a:p>
        </p:txBody>
      </p:sp>
      <p:grpSp>
        <p:nvGrpSpPr>
          <p:cNvPr id="10" name="Groupe 9"/>
          <p:cNvGrpSpPr/>
          <p:nvPr/>
        </p:nvGrpSpPr>
        <p:grpSpPr>
          <a:xfrm>
            <a:off x="1811291" y="822330"/>
            <a:ext cx="5400000" cy="5400000"/>
            <a:chOff x="0" y="0"/>
            <a:chExt cx="6867525" cy="6657975"/>
          </a:xfrm>
        </p:grpSpPr>
        <p:pic>
          <p:nvPicPr>
            <p:cNvPr id="11" name="Picture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6200000">
              <a:off x="-500061" y="938212"/>
              <a:ext cx="3943350" cy="2066925"/>
            </a:xfrm>
            <a:prstGeom prst="rect">
              <a:avLst/>
            </a:prstGeom>
            <a:noFill/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0800000">
              <a:off x="0" y="4219575"/>
              <a:ext cx="4124325" cy="2066925"/>
            </a:xfrm>
            <a:prstGeom prst="rect">
              <a:avLst/>
            </a:prstGeom>
            <a:noFill/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743200" y="161925"/>
              <a:ext cx="4124325" cy="2066925"/>
            </a:xfrm>
            <a:prstGeom prst="rect">
              <a:avLst/>
            </a:prstGeom>
            <a:noFill/>
          </p:spPr>
        </p:pic>
        <p:pic>
          <p:nvPicPr>
            <p:cNvPr id="14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5400000">
              <a:off x="3381375" y="3562350"/>
              <a:ext cx="4124325" cy="2066925"/>
            </a:xfrm>
            <a:prstGeom prst="rect">
              <a:avLst/>
            </a:prstGeom>
            <a:noFill/>
          </p:spPr>
        </p:pic>
        <p:pic>
          <p:nvPicPr>
            <p:cNvPr id="15" name="Picture 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809875" y="2533650"/>
              <a:ext cx="1254851" cy="504825"/>
            </a:xfrm>
            <a:prstGeom prst="rect">
              <a:avLst/>
            </a:prstGeom>
            <a:noFill/>
          </p:spPr>
        </p:pic>
        <p:pic>
          <p:nvPicPr>
            <p:cNvPr id="16" name="Picture 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028950" y="3429000"/>
              <a:ext cx="762000" cy="304800"/>
            </a:xfrm>
            <a:prstGeom prst="rect">
              <a:avLst/>
            </a:prstGeom>
            <a:noFill/>
          </p:spPr>
        </p:pic>
      </p:grpSp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086F37-A531-4E79-A286-85969AD5D851}" type="slidenum">
              <a:rPr lang="es-ES_tradnl" smtClean="0"/>
              <a:pPr>
                <a:defRPr/>
              </a:pPr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6400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086F37-A531-4E79-A286-85969AD5D851}" type="slidenum">
              <a:rPr lang="es-ES_tradnl" smtClean="0"/>
              <a:pPr>
                <a:defRPr/>
              </a:pPr>
              <a:t>10</a:t>
            </a:fld>
            <a:endParaRPr lang="es-ES_tradnl"/>
          </a:p>
        </p:txBody>
      </p:sp>
      <p:graphicFrame>
        <p:nvGraphicFramePr>
          <p:cNvPr id="3" name="Graphique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2632732"/>
              </p:ext>
            </p:extLst>
          </p:nvPr>
        </p:nvGraphicFramePr>
        <p:xfrm>
          <a:off x="971600" y="1052736"/>
          <a:ext cx="7575338" cy="53912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1380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086F37-A531-4E79-A286-85969AD5D851}" type="slidenum">
              <a:rPr lang="es-ES_tradnl" smtClean="0">
                <a:solidFill>
                  <a:srgbClr val="3333CC"/>
                </a:solidFill>
              </a:rPr>
              <a:pPr>
                <a:defRPr/>
              </a:pPr>
              <a:t>11</a:t>
            </a:fld>
            <a:endParaRPr lang="es-ES_tradnl">
              <a:solidFill>
                <a:srgbClr val="3333CC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547664" y="1340768"/>
            <a:ext cx="54726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CONCLUSION</a:t>
            </a:r>
          </a:p>
          <a:p>
            <a:endParaRPr lang="fr-FR" sz="2400" dirty="0" smtClean="0">
              <a:solidFill>
                <a:srgbClr val="3A239D"/>
              </a:solidFill>
              <a:latin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This monitor </a:t>
            </a:r>
            <a:r>
              <a:rPr lang="fr-FR" sz="2400" dirty="0" err="1" smtClean="0">
                <a:solidFill>
                  <a:srgbClr val="3A239D"/>
                </a:solidFill>
                <a:latin typeface="Calibri" pitchFamily="34" charset="0"/>
              </a:rPr>
              <a:t>allows</a:t>
            </a: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 for </a:t>
            </a:r>
            <a:r>
              <a:rPr lang="fr-FR" sz="2400" dirty="0" err="1" smtClean="0">
                <a:solidFill>
                  <a:srgbClr val="3A239D"/>
                </a:solidFill>
                <a:latin typeface="Calibri" pitchFamily="34" charset="0"/>
              </a:rPr>
              <a:t>beam</a:t>
            </a: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 fluence check </a:t>
            </a:r>
            <a:r>
              <a:rPr lang="fr-FR" sz="2400" dirty="0" err="1" smtClean="0">
                <a:solidFill>
                  <a:srgbClr val="3A239D"/>
                </a:solidFill>
                <a:latin typeface="Calibri" pitchFamily="34" charset="0"/>
              </a:rPr>
              <a:t>at</a:t>
            </a: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 a </a:t>
            </a:r>
            <a:r>
              <a:rPr lang="fr-FR" sz="2400" dirty="0" err="1" smtClean="0">
                <a:solidFill>
                  <a:srgbClr val="3A239D"/>
                </a:solidFill>
                <a:latin typeface="Calibri" pitchFamily="34" charset="0"/>
              </a:rPr>
              <a:t>given</a:t>
            </a: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 LET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fr-FR" sz="2400" dirty="0" err="1" smtClean="0">
                <a:solidFill>
                  <a:srgbClr val="3A239D"/>
                </a:solidFill>
                <a:latin typeface="Calibri" pitchFamily="34" charset="0"/>
              </a:rPr>
              <a:t>Provides</a:t>
            </a: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 a SEU </a:t>
            </a:r>
            <a:r>
              <a:rPr lang="fr-FR" sz="2400" dirty="0" err="1" smtClean="0">
                <a:solidFill>
                  <a:srgbClr val="3A239D"/>
                </a:solidFill>
                <a:latin typeface="Calibri" pitchFamily="34" charset="0"/>
              </a:rPr>
              <a:t>event</a:t>
            </a: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 distribution </a:t>
            </a:r>
            <a:r>
              <a:rPr lang="fr-FR" sz="2400" dirty="0" err="1" smtClean="0">
                <a:solidFill>
                  <a:srgbClr val="3A239D"/>
                </a:solidFill>
                <a:latin typeface="Calibri" pitchFamily="34" charset="0"/>
              </a:rPr>
              <a:t>using</a:t>
            </a: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 128*4 zones on an </a:t>
            </a:r>
            <a:r>
              <a:rPr lang="fr-FR" sz="2400" dirty="0" err="1" smtClean="0">
                <a:solidFill>
                  <a:srgbClr val="3A239D"/>
                </a:solidFill>
                <a:latin typeface="Calibri" pitchFamily="34" charset="0"/>
              </a:rPr>
              <a:t>overall</a:t>
            </a: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 4 die area of about19.5*19.5 mm²</a:t>
            </a:r>
            <a:endParaRPr lang="fr-FR" sz="2400" dirty="0">
              <a:solidFill>
                <a:srgbClr val="3A239D"/>
              </a:solidFill>
              <a:latin typeface="Calibri" pitchFamily="34" charset="0"/>
            </a:endParaRPr>
          </a:p>
          <a:p>
            <a:endParaRPr lang="fr-FR" sz="2400" dirty="0" smtClean="0">
              <a:solidFill>
                <a:srgbClr val="3A239D"/>
              </a:solidFill>
              <a:latin typeface="Calibri" pitchFamily="34" charset="0"/>
            </a:endParaRPr>
          </a:p>
          <a:p>
            <a:endParaRPr lang="fr-FR" sz="2400" dirty="0">
              <a:solidFill>
                <a:srgbClr val="3A239D"/>
              </a:solidFill>
              <a:latin typeface="Calibri" pitchFamily="34" charset="0"/>
            </a:endParaRPr>
          </a:p>
          <a:p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22 SEU </a:t>
            </a: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monitor sets </a:t>
            </a: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have been </a:t>
            </a:r>
            <a:r>
              <a:rPr lang="fr-FR" sz="2400" dirty="0" err="1" smtClean="0">
                <a:solidFill>
                  <a:srgbClr val="3A239D"/>
                </a:solidFill>
                <a:latin typeface="Calibri" pitchFamily="34" charset="0"/>
              </a:rPr>
              <a:t>delivered</a:t>
            </a:r>
            <a:r>
              <a:rPr lang="fr-FR" sz="2400" dirty="0" smtClean="0">
                <a:solidFill>
                  <a:srgbClr val="3A239D"/>
                </a:solidFill>
                <a:latin typeface="Calibri" pitchFamily="34" charset="0"/>
              </a:rPr>
              <a:t> to ESA</a:t>
            </a:r>
          </a:p>
          <a:p>
            <a:endParaRPr lang="en-US" sz="2400" dirty="0">
              <a:solidFill>
                <a:srgbClr val="3A239D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13553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heme/theme1.xml><?xml version="1.0" encoding="utf-8"?>
<a:theme xmlns:a="http://schemas.openxmlformats.org/drawingml/2006/main" name="1_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167</Words>
  <Application>Microsoft Office PowerPoint</Application>
  <PresentationFormat>Affichage à l'écran (4:3)</PresentationFormat>
  <Paragraphs>61</Paragraphs>
  <Slides>11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1_Thème Office</vt:lpstr>
      <vt:lpstr>NEW VERSION OF THE ESA SEU MONITOR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VERSION OF THE SEU MONITOR</dc:title>
  <dc:creator>fxguerre</dc:creator>
  <cp:lastModifiedBy>fxguerre</cp:lastModifiedBy>
  <cp:revision>10</cp:revision>
  <dcterms:created xsi:type="dcterms:W3CDTF">2013-06-03T14:49:02Z</dcterms:created>
  <dcterms:modified xsi:type="dcterms:W3CDTF">2013-06-03T15:41:01Z</dcterms:modified>
</cp:coreProperties>
</file>